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2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7851C-5436-481B-8ADD-2CE8B6D04C1B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08AE2-3EA9-4A60-86BF-12D1EA4C0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33074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South frontier crops –</a:t>
            </a:r>
            <a:r>
              <a:rPr lang="en-US" baseline="0" dirty="0" smtClean="0"/>
              <a:t> same and also whiskey, rye, potato, tobacco, indigo, hemp; scots-</a:t>
            </a:r>
            <a:r>
              <a:rPr lang="en-US" baseline="0" dirty="0" err="1" smtClean="0"/>
              <a:t>irish</a:t>
            </a:r>
            <a:r>
              <a:rPr lang="en-US" baseline="0" dirty="0" smtClean="0"/>
              <a:t> = ethnic diversification from straight </a:t>
            </a:r>
            <a:r>
              <a:rPr lang="en-US" baseline="0" dirty="0" err="1" smtClean="0"/>
              <a:t>english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8AE2-3EA9-4A60-86BF-12D1EA4C0B3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3637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until 1920s</a:t>
            </a:r>
            <a:r>
              <a:rPr lang="en-US" baseline="0" dirty="0" smtClean="0"/>
              <a:t> would majority live in cities; finance = barter/commodities as currency but also coin (</a:t>
            </a:r>
            <a:r>
              <a:rPr lang="en-US" baseline="0" dirty="0" err="1" smtClean="0"/>
              <a:t>spanish</a:t>
            </a:r>
            <a:r>
              <a:rPr lang="en-US" baseline="0" dirty="0" smtClean="0"/>
              <a:t> pieces of 8 </a:t>
            </a:r>
            <a:r>
              <a:rPr lang="en-US" baseline="0" dirty="0" err="1" smtClean="0"/>
              <a:t>reales</a:t>
            </a:r>
            <a:r>
              <a:rPr lang="en-US" baseline="0" dirty="0" smtClean="0"/>
              <a:t>/dollar) and paper money in each colony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8AE2-3EA9-4A60-86BF-12D1EA4C0B3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95649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Leisure:</a:t>
            </a:r>
            <a:r>
              <a:rPr lang="en-US" baseline="0" dirty="0" smtClean="0"/>
              <a:t> dancing, etiquette, coffee houses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8AE2-3EA9-4A60-86BF-12D1EA4C0B3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1259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AC4-6B1F-454D-A972-E0805B14BEB5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30E5-66F9-436D-870E-FF71A69D10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8674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AC4-6B1F-454D-A972-E0805B14BEB5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30E5-66F9-436D-870E-FF71A69D10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909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AC4-6B1F-454D-A972-E0805B14BEB5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30E5-66F9-436D-870E-FF71A69D10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5710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AC4-6B1F-454D-A972-E0805B14BEB5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30E5-66F9-436D-870E-FF71A69D10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183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AC4-6B1F-454D-A972-E0805B14BEB5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30E5-66F9-436D-870E-FF71A69D10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5452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AC4-6B1F-454D-A972-E0805B14BEB5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30E5-66F9-436D-870E-FF71A69D10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653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AC4-6B1F-454D-A972-E0805B14BEB5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30E5-66F9-436D-870E-FF71A69D10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756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AC4-6B1F-454D-A972-E0805B14BEB5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30E5-66F9-436D-870E-FF71A69D10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370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AC4-6B1F-454D-A972-E0805B14BEB5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30E5-66F9-436D-870E-FF71A69D10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7152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AC4-6B1F-454D-A972-E0805B14BEB5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30E5-66F9-436D-870E-FF71A69D10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0538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5AC4-6B1F-454D-A972-E0805B14BEB5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30E5-66F9-436D-870E-FF71A69D10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8231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26000"/>
            <a:lum/>
          </a:blip>
          <a:srcRect/>
          <a:stretch>
            <a:fillRect t="-90000" b="-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15AC4-6B1F-454D-A972-E0805B14BEB5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30E5-66F9-436D-870E-FF71A69D10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9913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vwQ2QByWpDY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North America in 1700 &amp; Growth, Diversity, and Region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75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Assemblies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Assemblies grow in power as thru power of the purse and thus policy-making</a:t>
            </a:r>
          </a:p>
          <a:p>
            <a:r>
              <a:rPr lang="en-US" dirty="0" smtClean="0"/>
              <a:t>Had free speech during session</a:t>
            </a:r>
          </a:p>
          <a:p>
            <a:r>
              <a:rPr lang="en-US" dirty="0" smtClean="0"/>
              <a:t>Microcosm of Parliament</a:t>
            </a:r>
          </a:p>
          <a:p>
            <a:r>
              <a:rPr lang="en-US" dirty="0" smtClean="0"/>
              <a:t>Division of powers:</a:t>
            </a:r>
          </a:p>
          <a:p>
            <a:pPr lvl="1"/>
            <a:r>
              <a:rPr lang="en-US" dirty="0" smtClean="0"/>
              <a:t>Crown: trade, Indian affairs</a:t>
            </a:r>
          </a:p>
          <a:p>
            <a:pPr lvl="1"/>
            <a:r>
              <a:rPr lang="en-US" dirty="0" smtClean="0"/>
              <a:t>Assemblies: local defense, taxation</a:t>
            </a:r>
          </a:p>
          <a:p>
            <a:r>
              <a:rPr lang="en-US" dirty="0" smtClean="0"/>
              <a:t>Validation of elites’ decisions anyway (why?)</a:t>
            </a:r>
          </a:p>
          <a:p>
            <a:r>
              <a:rPr lang="en-US" dirty="0" smtClean="0"/>
              <a:t>Bargained with Governor for money: if </a:t>
            </a:r>
            <a:r>
              <a:rPr lang="en-US" dirty="0" err="1" smtClean="0"/>
              <a:t>Gov</a:t>
            </a:r>
            <a:r>
              <a:rPr lang="en-US" dirty="0" smtClean="0"/>
              <a:t> does assembly’s will and assembly monitors spending</a:t>
            </a:r>
          </a:p>
          <a:p>
            <a:pPr lvl="1"/>
            <a:r>
              <a:rPr lang="en-US" dirty="0" err="1" smtClean="0"/>
              <a:t>Gov</a:t>
            </a:r>
            <a:r>
              <a:rPr lang="en-US" dirty="0" smtClean="0"/>
              <a:t> had to cooperate to do his job (no regular salary)</a:t>
            </a:r>
          </a:p>
          <a:p>
            <a:pPr lvl="1"/>
            <a:r>
              <a:rPr lang="en-US" dirty="0" smtClean="0"/>
              <a:t>His patronage of assemblymen not possible as they are incorruptible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2409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Mother and Daughter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Daughter – adopted opposition (Whigs) to limit govt, stress rights/liberties, criticize govt and caution against too much power in executive</a:t>
            </a:r>
          </a:p>
          <a:p>
            <a:r>
              <a:rPr lang="en-US" dirty="0" smtClean="0"/>
              <a:t>Mother – mom’s will rules all</a:t>
            </a:r>
          </a:p>
          <a:p>
            <a:r>
              <a:rPr lang="en-US" dirty="0" smtClean="0"/>
              <a:t>Divisions didn’t happen quickly or instantly. Both accommodating through 1690-1760s</a:t>
            </a:r>
          </a:p>
          <a:p>
            <a:pPr lvl="1"/>
            <a:r>
              <a:rPr lang="en-US" dirty="0" smtClean="0"/>
              <a:t>Admired English constitution</a:t>
            </a:r>
          </a:p>
          <a:p>
            <a:pPr lvl="1"/>
            <a:r>
              <a:rPr lang="en-US" dirty="0" smtClean="0"/>
              <a:t>Respected 1688 settlement</a:t>
            </a:r>
          </a:p>
          <a:p>
            <a:pPr lvl="1"/>
            <a:r>
              <a:rPr lang="en-US" dirty="0" smtClean="0"/>
              <a:t>Unified in war with France and Spain</a:t>
            </a:r>
          </a:p>
          <a:p>
            <a:pPr lvl="1"/>
            <a:r>
              <a:rPr lang="en-US" dirty="0" smtClean="0"/>
              <a:t>Sent over agents to facilitate wishes (Ben Franklin)</a:t>
            </a:r>
          </a:p>
          <a:p>
            <a:r>
              <a:rPr lang="en-US" dirty="0" smtClean="0"/>
              <a:t>Maintained local self-government at the king’s command with assemblies and committees as training grounds for…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111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1700-60: Growth, Diversity, and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41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composite empire</a:t>
            </a:r>
          </a:p>
          <a:p>
            <a:pPr lvl="1"/>
            <a:r>
              <a:rPr lang="en-US" dirty="0" smtClean="0"/>
              <a:t>Negotiated authorities</a:t>
            </a:r>
          </a:p>
          <a:p>
            <a:pPr lvl="1"/>
            <a:r>
              <a:rPr lang="en-US" dirty="0" smtClean="0"/>
              <a:t>Individual colonies with autonomy and direct relationship with England</a:t>
            </a:r>
          </a:p>
          <a:p>
            <a:r>
              <a:rPr lang="en-US" dirty="0" smtClean="0"/>
              <a:t>Population increase (immigrant and slaves)</a:t>
            </a:r>
          </a:p>
          <a:p>
            <a:pPr lvl="1"/>
            <a:r>
              <a:rPr lang="en-US" dirty="0" smtClean="0"/>
              <a:t>Economic and social growth</a:t>
            </a:r>
          </a:p>
          <a:p>
            <a:pPr lvl="1"/>
            <a:r>
              <a:rPr lang="en-US" dirty="0" smtClean="0"/>
              <a:t>Differentiation/regionalization of colonies – plantation, back country, and urban societies</a:t>
            </a:r>
          </a:p>
          <a:p>
            <a:pPr lvl="1"/>
            <a:r>
              <a:rPr lang="en-US" dirty="0" smtClean="0"/>
              <a:t>New patters and models of socialization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800600" y="1038581"/>
            <a:ext cx="3581400" cy="5667019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940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Plantation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Chesapeake/Carolina – 700k population</a:t>
            </a:r>
          </a:p>
          <a:p>
            <a:pPr lvl="1"/>
            <a:r>
              <a:rPr lang="en-US" dirty="0" smtClean="0"/>
              <a:t>1/3 slaves</a:t>
            </a:r>
          </a:p>
          <a:p>
            <a:pPr lvl="1"/>
            <a:r>
              <a:rPr lang="en-US" dirty="0" smtClean="0"/>
              <a:t>Mostly on large tide water units (e.g., Mount Vernon)</a:t>
            </a:r>
          </a:p>
          <a:p>
            <a:pPr lvl="1"/>
            <a:r>
              <a:rPr lang="en-US" dirty="0" smtClean="0"/>
              <a:t>Non-industrial, non urban, no roads</a:t>
            </a:r>
          </a:p>
          <a:p>
            <a:pPr lvl="1"/>
            <a:r>
              <a:rPr lang="en-US" dirty="0" smtClean="0"/>
              <a:t>Seasons according to crop seasons</a:t>
            </a:r>
          </a:p>
          <a:p>
            <a:r>
              <a:rPr lang="en-US" dirty="0" smtClean="0"/>
              <a:t>VA elite – self-fashioned gentility; ties to England; inbred, leaders all related</a:t>
            </a:r>
          </a:p>
          <a:p>
            <a:r>
              <a:rPr lang="en-US" dirty="0" smtClean="0"/>
              <a:t>Carolina – cruder but wealthier (rice, indigo, tobacco)</a:t>
            </a:r>
          </a:p>
          <a:p>
            <a:pPr lvl="1"/>
            <a:r>
              <a:rPr lang="en-US" dirty="0" smtClean="0"/>
              <a:t>Harsh, unhealthy labor so owners removed selves to city to separate from slaves</a:t>
            </a:r>
          </a:p>
          <a:p>
            <a:pPr lvl="1"/>
            <a:r>
              <a:rPr lang="en-US" dirty="0" smtClean="0"/>
              <a:t>Harder to qualify to be a politician (had to own more)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443537" y="2090715"/>
            <a:ext cx="3548063" cy="2705916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6795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Plantation: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Valued</a:t>
            </a:r>
          </a:p>
          <a:p>
            <a:r>
              <a:rPr lang="en-US" dirty="0" smtClean="0"/>
              <a:t>Many sent kids to England (later, would be suspected as damaging to kids) (e.g., Jefferson, Madison)</a:t>
            </a:r>
          </a:p>
          <a:p>
            <a:r>
              <a:rPr lang="en-US" dirty="0" smtClean="0"/>
              <a:t>Built musical, cultural endeavors</a:t>
            </a:r>
          </a:p>
          <a:p>
            <a:r>
              <a:rPr lang="en-US" dirty="0" smtClean="0"/>
              <a:t>House parties, dancing, affairs of honor and blood sports (duels, wrestling, fights), horse racing (England is the model)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8952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Plantation: Organization of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Religion’s influence: ministers and formal churches in coastal areas; no state church on the frontier</a:t>
            </a:r>
          </a:p>
          <a:p>
            <a:r>
              <a:rPr lang="en-US" dirty="0" smtClean="0"/>
              <a:t>Slave labor: creole cultures; gang labor in </a:t>
            </a:r>
            <a:r>
              <a:rPr lang="en-US" dirty="0"/>
              <a:t>C</a:t>
            </a:r>
            <a:r>
              <a:rPr lang="en-US" dirty="0" smtClean="0"/>
              <a:t>hesapeake; farm/urban service in north – cycles of slave importation, acquiring craft skills, tempering resistance</a:t>
            </a:r>
          </a:p>
          <a:p>
            <a:r>
              <a:rPr lang="en-US" dirty="0" smtClean="0"/>
              <a:t>Problems of slave-holding and staple producing society:	</a:t>
            </a:r>
          </a:p>
          <a:p>
            <a:pPr lvl="1"/>
            <a:r>
              <a:rPr lang="en-US" dirty="0" smtClean="0"/>
              <a:t>Pride (and violence) in mastery</a:t>
            </a:r>
          </a:p>
          <a:p>
            <a:pPr lvl="1"/>
            <a:r>
              <a:rPr lang="en-US" dirty="0" smtClean="0"/>
              <a:t>Growing debts of genteel living</a:t>
            </a:r>
          </a:p>
          <a:p>
            <a:pPr lvl="1"/>
            <a:r>
              <a:rPr lang="en-US" dirty="0" smtClean="0"/>
              <a:t>Resentment for threats to personal autonomy and honor (England’s regulation and taxes)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424487" y="2041388"/>
            <a:ext cx="3719513" cy="2736193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783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Backcountry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2578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Northern frontier: Indian/French attacks and subsistence agriculture</a:t>
            </a:r>
          </a:p>
          <a:p>
            <a:r>
              <a:rPr lang="en-US" dirty="0" smtClean="0"/>
              <a:t>Isolated from coast and its market</a:t>
            </a:r>
          </a:p>
          <a:p>
            <a:r>
              <a:rPr lang="en-US" dirty="0" smtClean="0"/>
              <a:t>Necessity of defense for survival – nothing in leisure</a:t>
            </a:r>
          </a:p>
          <a:p>
            <a:r>
              <a:rPr lang="en-US" dirty="0" smtClean="0"/>
              <a:t>Garrison towns: always on guard; made of logs for structural defense (few or no windows)</a:t>
            </a:r>
          </a:p>
          <a:p>
            <a:r>
              <a:rPr lang="en-US" dirty="0" smtClean="0"/>
              <a:t>Bears and wolves</a:t>
            </a:r>
          </a:p>
          <a:p>
            <a:r>
              <a:rPr lang="en-US" dirty="0" smtClean="0"/>
              <a:t>Grew maize, wheat, beans, squash, cattle pigs, apples, barley</a:t>
            </a:r>
          </a:p>
          <a:p>
            <a:pPr lvl="1"/>
            <a:r>
              <a:rPr lang="en-US" dirty="0" smtClean="0"/>
              <a:t>Little effort in conservation; driven to keep moving west to find fresh land (or more for new frontier people)</a:t>
            </a:r>
          </a:p>
          <a:p>
            <a:r>
              <a:rPr lang="en-US" dirty="0" smtClean="0"/>
              <a:t>Filling up backcountry from Pennsylvania – south in 18</a:t>
            </a:r>
            <a:r>
              <a:rPr lang="en-US" baseline="30000" dirty="0" smtClean="0"/>
              <a:t>th</a:t>
            </a:r>
            <a:r>
              <a:rPr lang="en-US" dirty="0" smtClean="0"/>
              <a:t> c. – 1/4m people by 1776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567362" y="1813697"/>
            <a:ext cx="3271838" cy="3087709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8521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Backcountry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Charles </a:t>
            </a:r>
            <a:r>
              <a:rPr lang="en-US" dirty="0" err="1" smtClean="0"/>
              <a:t>Woodsmason</a:t>
            </a:r>
            <a:r>
              <a:rPr lang="en-US" dirty="0" smtClean="0"/>
              <a:t>, Anglican minister in Carolina backcountry. </a:t>
            </a:r>
          </a:p>
          <a:p>
            <a:pPr lvl="1"/>
            <a:r>
              <a:rPr lang="en-US" dirty="0" smtClean="0"/>
              <a:t>Wanted to reform character of frontier people (prejudiced)</a:t>
            </a:r>
          </a:p>
          <a:p>
            <a:r>
              <a:rPr lang="en-US" dirty="0" smtClean="0"/>
              <a:t>Series of communities</a:t>
            </a:r>
          </a:p>
          <a:p>
            <a:pPr lvl="1"/>
            <a:r>
              <a:rPr lang="en-US" dirty="0" smtClean="0"/>
              <a:t>People always moving; Shaped by Indian relations and conflict</a:t>
            </a:r>
          </a:p>
          <a:p>
            <a:pPr lvl="1"/>
            <a:r>
              <a:rPr lang="en-US" dirty="0" smtClean="0"/>
              <a:t>Indians tried to live there but whites didn’t trust and attacked</a:t>
            </a:r>
          </a:p>
          <a:p>
            <a:pPr lvl="1"/>
            <a:r>
              <a:rPr lang="en-US" dirty="0" smtClean="0"/>
              <a:t>Un-organized settlements (i.e., councils)</a:t>
            </a:r>
          </a:p>
          <a:p>
            <a:pPr lvl="1"/>
            <a:r>
              <a:rPr lang="en-US" dirty="0" smtClean="0"/>
              <a:t>No capital to buy slaves; servants are a rarity</a:t>
            </a:r>
          </a:p>
          <a:p>
            <a:pPr lvl="1"/>
            <a:r>
              <a:rPr lang="en-US" dirty="0" smtClean="0"/>
              <a:t>Organized around the family unit (kids contribute)</a:t>
            </a:r>
          </a:p>
          <a:p>
            <a:r>
              <a:rPr lang="en-US" dirty="0" smtClean="0"/>
              <a:t>South frontier – </a:t>
            </a:r>
            <a:r>
              <a:rPr lang="en-US" b="1" dirty="0" smtClean="0"/>
              <a:t>Scots-Irish</a:t>
            </a:r>
            <a:r>
              <a:rPr lang="en-US" dirty="0" smtClean="0"/>
              <a:t>; uneducated, primitive, unchurched or </a:t>
            </a:r>
            <a:r>
              <a:rPr lang="en-US" dirty="0"/>
              <a:t>P</a:t>
            </a:r>
            <a:r>
              <a:rPr lang="en-US" dirty="0" smtClean="0"/>
              <a:t>resbyterians/Baptists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60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Backcountry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Hardly any govt- people had to travel to court to settle dealings (property)</a:t>
            </a:r>
          </a:p>
          <a:p>
            <a:pPr lvl="1"/>
            <a:r>
              <a:rPr lang="en-US" dirty="0" smtClean="0"/>
              <a:t>S. Carolina: Formed vigilante govt “regulators” to govern people (whores, idle)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est. courts led by men who wanted to est. themselves</a:t>
            </a:r>
          </a:p>
          <a:p>
            <a:pPr lvl="1"/>
            <a:r>
              <a:rPr lang="en-US" dirty="0" smtClean="0"/>
              <a:t>N. Carolina: “regulators” protested taxes, aristocratic cliques, lack of schools, and under-representation. </a:t>
            </a:r>
          </a:p>
          <a:p>
            <a:pPr lvl="2"/>
            <a:r>
              <a:rPr lang="en-US" dirty="0" smtClean="0"/>
              <a:t>Petitioned govt to no avail; 1771 battle of Alamance </a:t>
            </a:r>
            <a:r>
              <a:rPr lang="en-US" dirty="0" err="1" smtClean="0"/>
              <a:t>bx</a:t>
            </a:r>
            <a:r>
              <a:rPr lang="en-US" dirty="0" smtClean="0"/>
              <a:t> </a:t>
            </a:r>
            <a:r>
              <a:rPr lang="en-US" dirty="0" err="1" smtClean="0"/>
              <a:t>Gov’s</a:t>
            </a:r>
            <a:r>
              <a:rPr lang="en-US" dirty="0" smtClean="0"/>
              <a:t> troops and regulators: </a:t>
            </a:r>
            <a:r>
              <a:rPr lang="en-US" dirty="0" err="1" smtClean="0"/>
              <a:t>Gov</a:t>
            </a:r>
            <a:r>
              <a:rPr lang="en-US" dirty="0" smtClean="0"/>
              <a:t> won, movement collapsed…evolved and reappeared in A. Revolution</a:t>
            </a:r>
          </a:p>
          <a:p>
            <a:r>
              <a:rPr lang="en-US" dirty="0" smtClean="0"/>
              <a:t>Social (jobs, religion, community interrelations) and ethnic diversification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1193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971800" cy="4525963"/>
          </a:xfrm>
        </p:spPr>
        <p:txBody>
          <a:bodyPr>
            <a:normAutofit fontScale="92500" lnSpcReduction="10000"/>
          </a:bodyPr>
          <a:lstStyle/>
          <a:p>
            <a:pPr marL="514350" indent="-457200"/>
            <a:r>
              <a:rPr lang="en-US" dirty="0" smtClean="0"/>
              <a:t>7% of population in towns over 2,500 in 1700 and declines thru 18</a:t>
            </a:r>
            <a:r>
              <a:rPr lang="en-US" baseline="30000" dirty="0" smtClean="0"/>
              <a:t>th</a:t>
            </a:r>
            <a:r>
              <a:rPr lang="en-US" dirty="0" smtClean="0"/>
              <a:t> c.</a:t>
            </a:r>
          </a:p>
          <a:p>
            <a:pPr marL="514350" indent="-457200"/>
            <a:r>
              <a:rPr lang="en-US" dirty="0" smtClean="0"/>
              <a:t>A rural society</a:t>
            </a:r>
          </a:p>
          <a:p>
            <a:pPr marL="514350" indent="-457200"/>
            <a:r>
              <a:rPr lang="en-US" dirty="0" smtClean="0"/>
              <a:t>Towns important centers of trade, govt, society, and finance</a:t>
            </a:r>
          </a:p>
          <a:p>
            <a:pPr marL="514350" indent="-457200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13355472"/>
              </p:ext>
            </p:extLst>
          </p:nvPr>
        </p:nvGraphicFramePr>
        <p:xfrm>
          <a:off x="3581400" y="1432560"/>
          <a:ext cx="4800600" cy="310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150"/>
                <a:gridCol w="1200150"/>
                <a:gridCol w="1200150"/>
                <a:gridCol w="1200150"/>
              </a:tblGrid>
              <a:tr h="3635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1780</a:t>
                      </a:r>
                      <a:endParaRPr lang="en-US" dirty="0"/>
                    </a:p>
                  </a:txBody>
                  <a:tcPr/>
                </a:tc>
              </a:tr>
              <a:tr h="363583">
                <a:tc>
                  <a:txBody>
                    <a:bodyPr/>
                    <a:lstStyle/>
                    <a:p>
                      <a:r>
                        <a:rPr lang="en-US" dirty="0" smtClean="0"/>
                        <a:t>Boston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16k</a:t>
                      </a:r>
                      <a:endParaRPr lang="en-US" dirty="0"/>
                    </a:p>
                  </a:txBody>
                  <a:tcPr/>
                </a:tc>
              </a:tr>
              <a:tr h="363583">
                <a:tc>
                  <a:txBody>
                    <a:bodyPr/>
                    <a:lstStyle/>
                    <a:p>
                      <a:r>
                        <a:rPr lang="en-US" dirty="0" smtClean="0"/>
                        <a:t>NYC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26k</a:t>
                      </a:r>
                      <a:endParaRPr lang="en-US" dirty="0"/>
                    </a:p>
                  </a:txBody>
                  <a:tcPr/>
                </a:tc>
              </a:tr>
              <a:tr h="3635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Phillie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26k</a:t>
                      </a:r>
                      <a:endParaRPr lang="en-US" dirty="0"/>
                    </a:p>
                  </a:txBody>
                  <a:tcPr/>
                </a:tc>
              </a:tr>
              <a:tr h="363583">
                <a:tc>
                  <a:txBody>
                    <a:bodyPr/>
                    <a:lstStyle/>
                    <a:p>
                      <a:r>
                        <a:rPr lang="en-US" dirty="0" smtClean="0"/>
                        <a:t>Newport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11k</a:t>
                      </a:r>
                      <a:endParaRPr lang="en-US" dirty="0"/>
                    </a:p>
                  </a:txBody>
                  <a:tcPr/>
                </a:tc>
              </a:tr>
              <a:tr h="363583">
                <a:tc>
                  <a:txBody>
                    <a:bodyPr/>
                    <a:lstStyle/>
                    <a:p>
                      <a:r>
                        <a:rPr lang="en-US" dirty="0" smtClean="0"/>
                        <a:t>Charleston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12.5k</a:t>
                      </a:r>
                      <a:endParaRPr lang="en-US" dirty="0"/>
                    </a:p>
                  </a:txBody>
                  <a:tcPr/>
                </a:tc>
              </a:tr>
              <a:tr h="363583">
                <a:tc>
                  <a:txBody>
                    <a:bodyPr/>
                    <a:lstStyle/>
                    <a:p>
                      <a:r>
                        <a:rPr lang="en-US" dirty="0" smtClean="0"/>
                        <a:t>Mainland English</a:t>
                      </a:r>
                      <a:r>
                        <a:rPr lang="en-US" baseline="0" dirty="0" smtClean="0"/>
                        <a:t> Colonies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588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America in 1700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Still an Indian majority but declining coastal incursions (2 mil by 1800)</a:t>
            </a:r>
          </a:p>
          <a:p>
            <a:r>
              <a:rPr lang="en-US" dirty="0" smtClean="0"/>
              <a:t>More people coming to French Canada – soldiers and indentured servants, 6-60k growth</a:t>
            </a:r>
          </a:p>
          <a:p>
            <a:r>
              <a:rPr lang="en-US" dirty="0" smtClean="0"/>
              <a:t>Paternal crown-directed militarized regime over peasantry</a:t>
            </a:r>
          </a:p>
          <a:p>
            <a:r>
              <a:rPr lang="en-US" dirty="0" smtClean="0"/>
              <a:t>Voyageur expansion to Great Lakes</a:t>
            </a:r>
          </a:p>
          <a:p>
            <a:pPr lvl="1"/>
            <a:r>
              <a:rPr lang="en-US" dirty="0" smtClean="0"/>
              <a:t>Hudson Bay Co.</a:t>
            </a:r>
          </a:p>
          <a:p>
            <a:pPr lvl="1"/>
            <a:r>
              <a:rPr lang="en-US" dirty="0" smtClean="0"/>
              <a:t>Interdependence with Indians</a:t>
            </a:r>
          </a:p>
          <a:p>
            <a:pPr lvl="1"/>
            <a:r>
              <a:rPr lang="en-US" dirty="0" smtClean="0"/>
              <a:t>Intermarriage and metis (spoke both languages, negotiators)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510881" y="1386680"/>
            <a:ext cx="4633119" cy="4633119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357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Development of constables</a:t>
            </a:r>
          </a:p>
          <a:p>
            <a:r>
              <a:rPr lang="en-US" dirty="0" smtClean="0"/>
              <a:t>Crowding – frequent fires</a:t>
            </a:r>
          </a:p>
          <a:p>
            <a:r>
              <a:rPr lang="en-US" dirty="0" smtClean="0"/>
              <a:t>No roads at first</a:t>
            </a:r>
          </a:p>
          <a:p>
            <a:r>
              <a:rPr lang="en-US" dirty="0" smtClean="0"/>
              <a:t>Markets</a:t>
            </a:r>
          </a:p>
          <a:p>
            <a:r>
              <a:rPr lang="en-US" dirty="0" smtClean="0"/>
              <a:t>Water – no running, pumps and intervals (lots of beer)</a:t>
            </a:r>
          </a:p>
          <a:p>
            <a:r>
              <a:rPr lang="en-US" dirty="0" smtClean="0"/>
              <a:t>Sanitation – small </a:t>
            </a:r>
            <a:r>
              <a:rPr lang="en-US" dirty="0" err="1" smtClean="0"/>
              <a:t>px</a:t>
            </a:r>
            <a:r>
              <a:rPr lang="en-US" dirty="0" smtClean="0"/>
              <a:t>, typhoid (ships)</a:t>
            </a:r>
          </a:p>
          <a:p>
            <a:r>
              <a:rPr lang="en-US" dirty="0" smtClean="0"/>
              <a:t>Flooding</a:t>
            </a:r>
          </a:p>
          <a:p>
            <a:r>
              <a:rPr lang="en-US" dirty="0" smtClean="0"/>
              <a:t>Prostitution/brothels</a:t>
            </a:r>
          </a:p>
          <a:p>
            <a:r>
              <a:rPr lang="en-US" dirty="0" smtClean="0"/>
              <a:t>Workhouse (i.e., welfare program)</a:t>
            </a:r>
          </a:p>
          <a:p>
            <a:r>
              <a:rPr lang="en-US" dirty="0" smtClean="0"/>
              <a:t>Stocks and mutilation – punishment</a:t>
            </a:r>
          </a:p>
          <a:p>
            <a:r>
              <a:rPr lang="en-US" dirty="0" smtClean="0"/>
              <a:t>Prisons (debtors)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7997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Towns: Volunteerism and City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No formal infrastructure </a:t>
            </a:r>
            <a:r>
              <a:rPr lang="en-US" dirty="0" smtClean="0">
                <a:sym typeface="Wingdings" panose="05000000000000000000" pitchFamily="2" charset="2"/>
              </a:rPr>
              <a:t> we’ll take care of it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 ’Tocqueville’s observations</a:t>
            </a:r>
          </a:p>
          <a:p>
            <a:r>
              <a:rPr lang="en-US" dirty="0" err="1" smtClean="0"/>
              <a:t>Phillie</a:t>
            </a:r>
            <a:r>
              <a:rPr lang="en-US" dirty="0" smtClean="0"/>
              <a:t>: Ben Franklin starts vol. fire service where </a:t>
            </a:r>
            <a:r>
              <a:rPr lang="en-US" dirty="0" err="1" smtClean="0"/>
              <a:t>vols</a:t>
            </a:r>
            <a:r>
              <a:rPr lang="en-US" dirty="0" smtClean="0"/>
              <a:t> pay to fund it; chimneys swept once a </a:t>
            </a:r>
            <a:r>
              <a:rPr lang="en-US" dirty="0"/>
              <a:t>month: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www.youtube.com/watch?v=vwQ2QByWpDY</a:t>
            </a:r>
            <a:r>
              <a:rPr lang="en-US" dirty="0" smtClean="0"/>
              <a:t> </a:t>
            </a:r>
          </a:p>
          <a:p>
            <a:r>
              <a:rPr lang="en-US" dirty="0" smtClean="0"/>
              <a:t>Rise of voluntary acts: aid groups, education</a:t>
            </a:r>
          </a:p>
          <a:p>
            <a:r>
              <a:rPr lang="en-US" dirty="0" smtClean="0"/>
              <a:t>Prosperity from mercantilism </a:t>
            </a:r>
            <a:r>
              <a:rPr lang="en-US" dirty="0" smtClean="0">
                <a:sym typeface="Wingdings" panose="05000000000000000000" pitchFamily="2" charset="2"/>
              </a:rPr>
              <a:t> leisure activities and (int’l) newspapers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Disparity </a:t>
            </a:r>
            <a:r>
              <a:rPr lang="en-US" dirty="0" err="1" smtClean="0">
                <a:sym typeface="Wingdings" panose="05000000000000000000" pitchFamily="2" charset="2"/>
              </a:rPr>
              <a:t>bx</a:t>
            </a:r>
            <a:r>
              <a:rPr lang="en-US" dirty="0" smtClean="0">
                <a:sym typeface="Wingdings" panose="05000000000000000000" pitchFamily="2" charset="2"/>
              </a:rPr>
              <a:t> rich and poor due to wars, death, econ. Depression.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10% owned 50% of wealth in the towns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Met with charity and morality tales: rewards of diligence (Ben Franklin)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Crowd expression in riots/protests (popular will)  organized resistance to authority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Food riots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Anti-property riots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Stamp act…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8413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57200" y="201171"/>
            <a:ext cx="3657600" cy="6633077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Where is each prevalent? Why?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8876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</a:t>
            </a:r>
            <a:r>
              <a:rPr lang="en-US" smtClean="0"/>
              <a:t>Learn from </a:t>
            </a:r>
            <a:r>
              <a:rPr lang="en-US" dirty="0" smtClean="0"/>
              <a:t>3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Madam Knight</a:t>
            </a:r>
          </a:p>
          <a:p>
            <a:r>
              <a:rPr lang="en-US" dirty="0" smtClean="0"/>
              <a:t>Dr. Alexander Hamilton</a:t>
            </a:r>
          </a:p>
          <a:p>
            <a:r>
              <a:rPr lang="en-US" dirty="0" smtClean="0"/>
              <a:t>Rev. Charles </a:t>
            </a:r>
            <a:r>
              <a:rPr lang="en-US" dirty="0" err="1" smtClean="0"/>
              <a:t>Woodmason</a:t>
            </a:r>
            <a:endParaRPr lang="en-US" dirty="0" smtClean="0"/>
          </a:p>
          <a:p>
            <a:r>
              <a:rPr lang="en-US" dirty="0" smtClean="0"/>
              <a:t>Read their accounts and reflect:</a:t>
            </a:r>
          </a:p>
          <a:p>
            <a:pPr lvl="1"/>
            <a:r>
              <a:rPr lang="en-US" dirty="0" smtClean="0"/>
              <a:t>What does diversity look like in 1700?</a:t>
            </a:r>
          </a:p>
          <a:p>
            <a:pPr lvl="1"/>
            <a:r>
              <a:rPr lang="en-US" dirty="0" smtClean="0"/>
              <a:t>Is there schism or divide between certain regions? Socio-economic classes? </a:t>
            </a:r>
          </a:p>
          <a:p>
            <a:pPr lvl="1"/>
            <a:r>
              <a:rPr lang="en-US" dirty="0" smtClean="0"/>
              <a:t>How did self-autonomy manifest itself differently in each region?</a:t>
            </a:r>
          </a:p>
          <a:p>
            <a:pPr lvl="1"/>
            <a:r>
              <a:rPr lang="en-US" dirty="0" smtClean="0"/>
              <a:t>Explain the </a:t>
            </a:r>
            <a:r>
              <a:rPr lang="en-US" dirty="0"/>
              <a:t>development of American Identity as rooted in market economics, pluralism, volunteerism, and </a:t>
            </a:r>
            <a:r>
              <a:rPr lang="en-US" dirty="0" smtClean="0"/>
              <a:t>diligence, self-expression </a:t>
            </a:r>
            <a:r>
              <a:rPr lang="en-US" dirty="0"/>
              <a:t>and </a:t>
            </a:r>
            <a:r>
              <a:rPr lang="en-US" dirty="0" smtClean="0"/>
              <a:t>self-governance.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3531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Attracted to life in “Indian country” – further west and south</a:t>
            </a:r>
          </a:p>
          <a:p>
            <a:r>
              <a:rPr lang="en-US" dirty="0" smtClean="0"/>
              <a:t>Supported by crown subsidies</a:t>
            </a:r>
          </a:p>
          <a:p>
            <a:r>
              <a:rPr lang="en-US" dirty="0" smtClean="0"/>
              <a:t>Run by attendant and </a:t>
            </a:r>
            <a:r>
              <a:rPr lang="en-US" dirty="0" err="1" smtClean="0"/>
              <a:t>monseigneurs</a:t>
            </a:r>
            <a:r>
              <a:rPr lang="en-US" dirty="0" smtClean="0"/>
              <a:t> (council)</a:t>
            </a:r>
          </a:p>
          <a:p>
            <a:pPr lvl="1"/>
            <a:r>
              <a:rPr lang="en-US" dirty="0" smtClean="0"/>
              <a:t>No local officers</a:t>
            </a:r>
          </a:p>
          <a:p>
            <a:pPr lvl="1"/>
            <a:r>
              <a:rPr lang="en-US" dirty="0" smtClean="0"/>
              <a:t>No elections</a:t>
            </a:r>
          </a:p>
          <a:p>
            <a:r>
              <a:rPr lang="en-US" dirty="0" smtClean="0"/>
              <a:t>Est. forts, missions (Niagara, Detroit, St. Louis)</a:t>
            </a:r>
          </a:p>
          <a:p>
            <a:r>
              <a:rPr lang="en-US" dirty="0" smtClean="0"/>
              <a:t>Refugee Indians between Lake Superior and Lake Michigan</a:t>
            </a:r>
          </a:p>
          <a:p>
            <a:pPr lvl="1"/>
            <a:r>
              <a:rPr lang="en-US" dirty="0" smtClean="0"/>
              <a:t>Relied on beaver</a:t>
            </a:r>
          </a:p>
          <a:p>
            <a:pPr lvl="1"/>
            <a:r>
              <a:rPr lang="en-US" dirty="0" smtClean="0"/>
              <a:t>Overran western Indians and resupplied lost warriors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375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Louisiana, 1700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r>
              <a:rPr lang="en-US" dirty="0" smtClean="0"/>
              <a:t>Co. of Indies brought 5k-6k slaves to grow tobacco, rice, indigo</a:t>
            </a:r>
          </a:p>
          <a:p>
            <a:r>
              <a:rPr lang="en-US" dirty="0" smtClean="0"/>
              <a:t>Soldiers, convicts, slaves</a:t>
            </a:r>
          </a:p>
          <a:p>
            <a:r>
              <a:rPr lang="en-US" dirty="0" smtClean="0"/>
              <a:t>Mississippi plantations</a:t>
            </a:r>
          </a:p>
          <a:p>
            <a:r>
              <a:rPr lang="en-US" dirty="0" smtClean="0"/>
              <a:t>Dependence on Creek, Choctaw allies to subdue the land and other tribes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495800" y="1399814"/>
            <a:ext cx="4578927" cy="3781786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35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Spanish Florida and New Mexico, 1700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Missions</a:t>
            </a:r>
          </a:p>
          <a:p>
            <a:r>
              <a:rPr lang="en-US" dirty="0" smtClean="0"/>
              <a:t>Settlements in 17</a:t>
            </a:r>
            <a:r>
              <a:rPr lang="en-US" baseline="30000" dirty="0" smtClean="0"/>
              <a:t>th</a:t>
            </a:r>
            <a:r>
              <a:rPr lang="en-US" dirty="0" smtClean="0"/>
              <a:t> c (Santa Fe and Albuquerque) </a:t>
            </a:r>
          </a:p>
          <a:p>
            <a:r>
              <a:rPr lang="en-US" dirty="0" smtClean="0"/>
              <a:t>Indian labor co-option to build communities</a:t>
            </a:r>
          </a:p>
          <a:p>
            <a:pPr lvl="1"/>
            <a:r>
              <a:rPr lang="en-US" dirty="0" smtClean="0"/>
              <a:t>Captive exchanges of whites (kidnappings) to replace kin, heirs, warriors)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047565" y="1371600"/>
            <a:ext cx="4975411" cy="1828800"/>
          </a:xfrm>
        </p:spPr>
      </p:pic>
      <p:pic>
        <p:nvPicPr>
          <p:cNvPr id="1027" name="Picture 3" descr="C:\Users\Rebekah\Desktop\images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100638" y="3475339"/>
            <a:ext cx="1681162" cy="2544461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8798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on Indians of Great Plains, 1700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Apache, Comanche, Cheyenne, Lakota Sioux</a:t>
            </a:r>
          </a:p>
          <a:p>
            <a:r>
              <a:rPr lang="en-US" dirty="0" smtClean="0"/>
              <a:t>Advance and intersection of southern horse and northern gun cultures </a:t>
            </a:r>
            <a:r>
              <a:rPr lang="en-US" dirty="0" smtClean="0">
                <a:sym typeface="Wingdings" panose="05000000000000000000" pitchFamily="2" charset="2"/>
              </a:rPr>
              <a:t> buffalo hunting nomadic societies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New wars and dislocations (plus disease decimation) ahead of white exploration and settlement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495800" y="1676400"/>
            <a:ext cx="4561327" cy="3063081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751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in 1700s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Dramatic population, economic, and social growth</a:t>
            </a:r>
          </a:p>
          <a:p>
            <a:pPr lvl="1"/>
            <a:r>
              <a:rPr lang="en-US" dirty="0" smtClean="0"/>
              <a:t>250k in 1700 </a:t>
            </a:r>
            <a:r>
              <a:rPr lang="en-US" dirty="0" smtClean="0">
                <a:sym typeface="Wingdings" panose="05000000000000000000" pitchFamily="2" charset="2"/>
              </a:rPr>
              <a:t> 1.6m in 1760  2.5m in 1775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1/3 from emigration (African, Germans, British, Irish, other), 2/3-3/4 from births (incl. black people)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6402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Royal Government: Structure and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Royal Governors and elected assemblies</a:t>
            </a:r>
          </a:p>
          <a:p>
            <a:r>
              <a:rPr lang="en-US" dirty="0" smtClean="0"/>
              <a:t>Governor acts on crown’s instructions (trade, education, pirates), paid on commission</a:t>
            </a:r>
          </a:p>
          <a:p>
            <a:pPr lvl="1"/>
            <a:r>
              <a:rPr lang="en-US" dirty="0" smtClean="0"/>
              <a:t>Ran the executive with a council</a:t>
            </a:r>
          </a:p>
          <a:p>
            <a:pPr lvl="2"/>
            <a:r>
              <a:rPr lang="en-US" dirty="0" smtClean="0"/>
              <a:t>Served as legislature with assembly </a:t>
            </a:r>
          </a:p>
          <a:p>
            <a:pPr lvl="3"/>
            <a:r>
              <a:rPr lang="en-US" dirty="0" smtClean="0"/>
              <a:t>Elected by adult, white, protestant freeholders (e.g., if you have a stake in the welfare of society)</a:t>
            </a:r>
          </a:p>
          <a:p>
            <a:pPr lvl="4"/>
            <a:r>
              <a:rPr lang="en-US" dirty="0" smtClean="0"/>
              <a:t>50 acres or 50 </a:t>
            </a:r>
            <a:r>
              <a:rPr lang="en-US" dirty="0" err="1" smtClean="0"/>
              <a:t>lbs</a:t>
            </a:r>
            <a:r>
              <a:rPr lang="en-US" dirty="0" smtClean="0"/>
              <a:t> of property – 70-80% of white males had this b/c of </a:t>
            </a:r>
            <a:r>
              <a:rPr lang="en-US" dirty="0" err="1" smtClean="0"/>
              <a:t>headrights</a:t>
            </a:r>
            <a:endParaRPr lang="en-US" dirty="0" smtClean="0"/>
          </a:p>
          <a:p>
            <a:pPr lvl="4"/>
            <a:r>
              <a:rPr lang="en-US" dirty="0" smtClean="0"/>
              <a:t>Property owned = invested; independent thinkers</a:t>
            </a:r>
          </a:p>
          <a:p>
            <a:pPr lvl="4"/>
            <a:r>
              <a:rPr lang="en-US" dirty="0" smtClean="0"/>
              <a:t>Not specifically banning women</a:t>
            </a:r>
          </a:p>
          <a:p>
            <a:pPr lvl="4"/>
            <a:r>
              <a:rPr lang="en-US" dirty="0" smtClean="0"/>
              <a:t>Deference &amp; choosing the best</a:t>
            </a:r>
          </a:p>
          <a:p>
            <a:pPr lvl="3"/>
            <a:r>
              <a:rPr lang="en-US" dirty="0" smtClean="0"/>
              <a:t>Representation of property, not people</a:t>
            </a:r>
          </a:p>
          <a:p>
            <a:pPr lvl="2"/>
            <a:r>
              <a:rPr lang="en-US" dirty="0" smtClean="0"/>
              <a:t>Based on the English Bill of Rights</a:t>
            </a:r>
          </a:p>
          <a:p>
            <a:pPr lvl="2"/>
            <a:r>
              <a:rPr lang="en-US" dirty="0" smtClean="0"/>
              <a:t>Voted on taxes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5051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Political Hierarchy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981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6670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Board of Trade (Advisory)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3581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Royal Governor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4572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2800" y="2350532"/>
            <a:ext cx="0" cy="316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352800" y="3200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48000" y="3950732"/>
            <a:ext cx="0" cy="4688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8000" y="5181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Colonial Electorate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124200" y="4909066"/>
            <a:ext cx="0" cy="348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29200" y="2851666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Parliament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57600" y="2350532"/>
            <a:ext cx="1600200" cy="5011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86400" y="3390900"/>
            <a:ext cx="2667000" cy="375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English Electorate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867400" y="3200400"/>
            <a:ext cx="3048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7378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1649</Words>
  <Application>Microsoft Macintosh PowerPoint</Application>
  <PresentationFormat>On-screen Show (4:3)</PresentationFormat>
  <Paragraphs>204</Paragraphs>
  <Slides>23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North America in 1700 &amp; Growth, Diversity, and Region</vt:lpstr>
      <vt:lpstr>North America in 1700</vt:lpstr>
      <vt:lpstr>Slide 3</vt:lpstr>
      <vt:lpstr>French Louisiana, 1700</vt:lpstr>
      <vt:lpstr>Spanish Florida and New Mexico, 1700 </vt:lpstr>
      <vt:lpstr>Impact on Indians of Great Plains, 1700</vt:lpstr>
      <vt:lpstr>English in 1700s</vt:lpstr>
      <vt:lpstr>Royal Government: Structure and Practice</vt:lpstr>
      <vt:lpstr>English Political Hierarchy</vt:lpstr>
      <vt:lpstr>Growth of Assemblies</vt:lpstr>
      <vt:lpstr>The Mother and Daughter</vt:lpstr>
      <vt:lpstr>1700-60: Growth, Diversity, and Region</vt:lpstr>
      <vt:lpstr>Plantation Region</vt:lpstr>
      <vt:lpstr>Plantation: Education</vt:lpstr>
      <vt:lpstr>Plantation: Organization of Society</vt:lpstr>
      <vt:lpstr>Backcountry Region</vt:lpstr>
      <vt:lpstr>Backcountry</vt:lpstr>
      <vt:lpstr>Backcountry</vt:lpstr>
      <vt:lpstr>Urban Society</vt:lpstr>
      <vt:lpstr>Towns</vt:lpstr>
      <vt:lpstr>Towns: Volunteerism and City Life</vt:lpstr>
      <vt:lpstr>Slide 22</vt:lpstr>
      <vt:lpstr>Homework: Learn from 3 accounts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Growth, Diversity, and Region</dc:title>
  <dc:creator>Rebekah</dc:creator>
  <cp:lastModifiedBy>default</cp:lastModifiedBy>
  <cp:revision>21</cp:revision>
  <dcterms:created xsi:type="dcterms:W3CDTF">2014-09-22T14:27:38Z</dcterms:created>
  <dcterms:modified xsi:type="dcterms:W3CDTF">2014-09-22T19:46:31Z</dcterms:modified>
</cp:coreProperties>
</file>