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9"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72" r:id="rId9"/>
    <p:sldId id="273" r:id="rId10"/>
    <p:sldId id="263" r:id="rId11"/>
    <p:sldId id="264" r:id="rId12"/>
    <p:sldId id="265" r:id="rId13"/>
    <p:sldId id="270" r:id="rId14"/>
    <p:sldId id="274" r:id="rId15"/>
    <p:sldId id="271" r:id="rId16"/>
    <p:sldId id="277" r:id="rId17"/>
    <p:sldId id="266" r:id="rId18"/>
    <p:sldId id="267" r:id="rId19"/>
    <p:sldId id="276" r:id="rId20"/>
    <p:sldId id="268" r:id="rId21"/>
    <p:sldId id="269"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2787"/>
    <p:restoredTop sz="90929"/>
  </p:normalViewPr>
  <p:slideViewPr>
    <p:cSldViewPr>
      <p:cViewPr varScale="1">
        <p:scale>
          <a:sx n="113" d="100"/>
          <a:sy n="113" d="100"/>
        </p:scale>
        <p:origin x="-12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9C7B4D6-C88A-4293-82FD-80E97644DA4F}"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75708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7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DD4A5CE-D4F9-46D6-8A69-09DB533FCB7E}"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71619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478838" cy="6173788"/>
            <a:chOff x="0" y="0"/>
            <a:chExt cx="5341" cy="3889"/>
          </a:xfrm>
        </p:grpSpPr>
        <p:sp>
          <p:nvSpPr>
            <p:cNvPr id="3075"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3076"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3077"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3078"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endParaRPr lang="en-US"/>
            </a:p>
          </p:txBody>
        </p:sp>
      </p:grpSp>
      <p:sp>
        <p:nvSpPr>
          <p:cNvPr id="3079" name="Rectangle 7"/>
          <p:cNvSpPr>
            <a:spLocks noGrp="1" noChangeArrowheads="1"/>
          </p:cNvSpPr>
          <p:nvPr>
            <p:ph type="ctrTitle" sz="quarter"/>
          </p:nvPr>
        </p:nvSpPr>
        <p:spPr>
          <a:xfrm>
            <a:off x="685800" y="1143000"/>
            <a:ext cx="7772400" cy="1143000"/>
          </a:xfrm>
        </p:spPr>
        <p:txBody>
          <a:bodyPr/>
          <a:lstStyle>
            <a:lvl1pPr>
              <a:defRPr/>
            </a:lvl1pPr>
          </a:lstStyle>
          <a:p>
            <a:r>
              <a:rPr lang="en-US"/>
              <a:t>Click to edit Master title style</a:t>
            </a:r>
          </a:p>
        </p:txBody>
      </p:sp>
      <p:sp>
        <p:nvSpPr>
          <p:cNvPr id="3080" name="Rectangle 8"/>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pitchFamily="2" charset="2"/>
              <a:buNone/>
              <a:defRPr/>
            </a:lvl1pPr>
          </a:lstStyle>
          <a:p>
            <a:r>
              <a:rPr lang="en-US"/>
              <a:t>Click to edit Master subtitle style</a:t>
            </a:r>
          </a:p>
        </p:txBody>
      </p:sp>
      <p:sp>
        <p:nvSpPr>
          <p:cNvPr id="3081" name="Rectangle 9"/>
          <p:cNvSpPr>
            <a:spLocks noGrp="1" noChangeArrowheads="1"/>
          </p:cNvSpPr>
          <p:nvPr>
            <p:ph type="dt" sz="quarter" idx="2"/>
          </p:nvPr>
        </p:nvSpPr>
        <p:spPr/>
        <p:txBody>
          <a:bodyPr/>
          <a:lstStyle>
            <a:lvl1pPr>
              <a:defRPr>
                <a:solidFill>
                  <a:srgbClr val="FFFFFF"/>
                </a:solidFill>
              </a:defRPr>
            </a:lvl1pPr>
          </a:lstStyle>
          <a:p>
            <a:endParaRPr lang="en-US"/>
          </a:p>
        </p:txBody>
      </p:sp>
      <p:sp>
        <p:nvSpPr>
          <p:cNvPr id="3082" name="Rectangle 10"/>
          <p:cNvSpPr>
            <a:spLocks noGrp="1" noChangeArrowheads="1"/>
          </p:cNvSpPr>
          <p:nvPr>
            <p:ph type="ftr" sz="quarter" idx="3"/>
          </p:nvPr>
        </p:nvSpPr>
        <p:spPr/>
        <p:txBody>
          <a:bodyPr/>
          <a:lstStyle>
            <a:lvl1pPr>
              <a:defRPr>
                <a:solidFill>
                  <a:srgbClr val="FFFFFF"/>
                </a:solidFill>
              </a:defRPr>
            </a:lvl1pPr>
          </a:lstStyle>
          <a:p>
            <a:r>
              <a:rPr lang="en-US"/>
              <a:t>MHS AP U. S. History</a:t>
            </a:r>
          </a:p>
        </p:txBody>
      </p:sp>
      <p:sp>
        <p:nvSpPr>
          <p:cNvPr id="3083" name="Rectangle 11"/>
          <p:cNvSpPr>
            <a:spLocks noGrp="1" noChangeArrowheads="1"/>
          </p:cNvSpPr>
          <p:nvPr>
            <p:ph type="sldNum" sz="quarter" idx="4"/>
          </p:nvPr>
        </p:nvSpPr>
        <p:spPr/>
        <p:txBody>
          <a:bodyPr/>
          <a:lstStyle>
            <a:lvl1pPr>
              <a:defRPr>
                <a:solidFill>
                  <a:srgbClr val="FFFFFF"/>
                </a:solidFill>
              </a:defRPr>
            </a:lvl1pPr>
          </a:lstStyle>
          <a:p>
            <a:fld id="{9B9712C6-5F50-4850-AB3E-E98D4E73871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MHS AP U. S. History</a:t>
            </a:r>
          </a:p>
        </p:txBody>
      </p:sp>
      <p:sp>
        <p:nvSpPr>
          <p:cNvPr id="6" name="Slide Number Placeholder 5"/>
          <p:cNvSpPr>
            <a:spLocks noGrp="1"/>
          </p:cNvSpPr>
          <p:nvPr>
            <p:ph type="sldNum" sz="quarter" idx="12"/>
          </p:nvPr>
        </p:nvSpPr>
        <p:spPr/>
        <p:txBody>
          <a:bodyPr/>
          <a:lstStyle>
            <a:lvl1pPr>
              <a:defRPr/>
            </a:lvl1pPr>
          </a:lstStyle>
          <a:p>
            <a:fld id="{CCBB11C2-704C-4FFB-8A99-22F83145930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MHS AP U. S. History</a:t>
            </a:r>
          </a:p>
        </p:txBody>
      </p:sp>
      <p:sp>
        <p:nvSpPr>
          <p:cNvPr id="6" name="Slide Number Placeholder 5"/>
          <p:cNvSpPr>
            <a:spLocks noGrp="1"/>
          </p:cNvSpPr>
          <p:nvPr>
            <p:ph type="sldNum" sz="quarter" idx="12"/>
          </p:nvPr>
        </p:nvSpPr>
        <p:spPr/>
        <p:txBody>
          <a:bodyPr/>
          <a:lstStyle>
            <a:lvl1pPr>
              <a:defRPr/>
            </a:lvl1pPr>
          </a:lstStyle>
          <a:p>
            <a:fld id="{CCECFABA-2A2B-46EB-B8FD-8BEBFF58535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MHS AP U. S. History</a:t>
            </a:r>
          </a:p>
        </p:txBody>
      </p:sp>
      <p:sp>
        <p:nvSpPr>
          <p:cNvPr id="6" name="Slide Number Placeholder 5"/>
          <p:cNvSpPr>
            <a:spLocks noGrp="1"/>
          </p:cNvSpPr>
          <p:nvPr>
            <p:ph type="sldNum" sz="quarter" idx="12"/>
          </p:nvPr>
        </p:nvSpPr>
        <p:spPr/>
        <p:txBody>
          <a:bodyPr/>
          <a:lstStyle>
            <a:lvl1pPr>
              <a:defRPr/>
            </a:lvl1pPr>
          </a:lstStyle>
          <a:p>
            <a:fld id="{8CE67C48-FF4D-4D32-AD19-720B2E1A6E0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MHS AP U. S. History</a:t>
            </a:r>
          </a:p>
        </p:txBody>
      </p:sp>
      <p:sp>
        <p:nvSpPr>
          <p:cNvPr id="6" name="Slide Number Placeholder 5"/>
          <p:cNvSpPr>
            <a:spLocks noGrp="1"/>
          </p:cNvSpPr>
          <p:nvPr>
            <p:ph type="sldNum" sz="quarter" idx="12"/>
          </p:nvPr>
        </p:nvSpPr>
        <p:spPr/>
        <p:txBody>
          <a:bodyPr/>
          <a:lstStyle>
            <a:lvl1pPr>
              <a:defRPr/>
            </a:lvl1pPr>
          </a:lstStyle>
          <a:p>
            <a:fld id="{B047ACFA-BD3B-4FA7-BEDD-D91F97F87A7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MHS AP U. S. History</a:t>
            </a:r>
          </a:p>
        </p:txBody>
      </p:sp>
      <p:sp>
        <p:nvSpPr>
          <p:cNvPr id="7" name="Slide Number Placeholder 6"/>
          <p:cNvSpPr>
            <a:spLocks noGrp="1"/>
          </p:cNvSpPr>
          <p:nvPr>
            <p:ph type="sldNum" sz="quarter" idx="12"/>
          </p:nvPr>
        </p:nvSpPr>
        <p:spPr/>
        <p:txBody>
          <a:bodyPr/>
          <a:lstStyle>
            <a:lvl1pPr>
              <a:defRPr/>
            </a:lvl1pPr>
          </a:lstStyle>
          <a:p>
            <a:fld id="{EE383B53-0C60-40C0-81BB-EB67EC5EA87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MHS AP U. S. History</a:t>
            </a:r>
          </a:p>
        </p:txBody>
      </p:sp>
      <p:sp>
        <p:nvSpPr>
          <p:cNvPr id="9" name="Slide Number Placeholder 8"/>
          <p:cNvSpPr>
            <a:spLocks noGrp="1"/>
          </p:cNvSpPr>
          <p:nvPr>
            <p:ph type="sldNum" sz="quarter" idx="12"/>
          </p:nvPr>
        </p:nvSpPr>
        <p:spPr/>
        <p:txBody>
          <a:bodyPr/>
          <a:lstStyle>
            <a:lvl1pPr>
              <a:defRPr/>
            </a:lvl1pPr>
          </a:lstStyle>
          <a:p>
            <a:fld id="{8E411439-FF01-43A5-9ABC-C84B8AB9ED7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MHS AP U. S. History</a:t>
            </a:r>
          </a:p>
        </p:txBody>
      </p:sp>
      <p:sp>
        <p:nvSpPr>
          <p:cNvPr id="5" name="Slide Number Placeholder 4"/>
          <p:cNvSpPr>
            <a:spLocks noGrp="1"/>
          </p:cNvSpPr>
          <p:nvPr>
            <p:ph type="sldNum" sz="quarter" idx="12"/>
          </p:nvPr>
        </p:nvSpPr>
        <p:spPr/>
        <p:txBody>
          <a:bodyPr/>
          <a:lstStyle>
            <a:lvl1pPr>
              <a:defRPr/>
            </a:lvl1pPr>
          </a:lstStyle>
          <a:p>
            <a:fld id="{F75627D0-DE08-4323-B30B-C10FA6D9CF1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MHS AP U. S. History</a:t>
            </a:r>
          </a:p>
        </p:txBody>
      </p:sp>
      <p:sp>
        <p:nvSpPr>
          <p:cNvPr id="4" name="Slide Number Placeholder 3"/>
          <p:cNvSpPr>
            <a:spLocks noGrp="1"/>
          </p:cNvSpPr>
          <p:nvPr>
            <p:ph type="sldNum" sz="quarter" idx="12"/>
          </p:nvPr>
        </p:nvSpPr>
        <p:spPr/>
        <p:txBody>
          <a:bodyPr/>
          <a:lstStyle>
            <a:lvl1pPr>
              <a:defRPr/>
            </a:lvl1pPr>
          </a:lstStyle>
          <a:p>
            <a:fld id="{8F298EC0-644A-44E4-8635-F0419DAB213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MHS AP U. S. History</a:t>
            </a:r>
          </a:p>
        </p:txBody>
      </p:sp>
      <p:sp>
        <p:nvSpPr>
          <p:cNvPr id="7" name="Slide Number Placeholder 6"/>
          <p:cNvSpPr>
            <a:spLocks noGrp="1"/>
          </p:cNvSpPr>
          <p:nvPr>
            <p:ph type="sldNum" sz="quarter" idx="12"/>
          </p:nvPr>
        </p:nvSpPr>
        <p:spPr/>
        <p:txBody>
          <a:bodyPr/>
          <a:lstStyle>
            <a:lvl1pPr>
              <a:defRPr/>
            </a:lvl1pPr>
          </a:lstStyle>
          <a:p>
            <a:fld id="{F1A8982D-F53A-4941-8487-B70DF167218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MHS AP U. S. History</a:t>
            </a:r>
          </a:p>
        </p:txBody>
      </p:sp>
      <p:sp>
        <p:nvSpPr>
          <p:cNvPr id="7" name="Slide Number Placeholder 6"/>
          <p:cNvSpPr>
            <a:spLocks noGrp="1"/>
          </p:cNvSpPr>
          <p:nvPr>
            <p:ph type="sldNum" sz="quarter" idx="12"/>
          </p:nvPr>
        </p:nvSpPr>
        <p:spPr/>
        <p:txBody>
          <a:bodyPr/>
          <a:lstStyle>
            <a:lvl1pPr>
              <a:defRPr/>
            </a:lvl1pPr>
          </a:lstStyle>
          <a:p>
            <a:fld id="{BDCA5702-F2A8-4F22-B3E2-1DAB439FC15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478838" cy="6173788"/>
            <a:chOff x="0" y="0"/>
            <a:chExt cx="5341" cy="3889"/>
          </a:xfrm>
        </p:grpSpPr>
        <p:sp>
          <p:nvSpPr>
            <p:cNvPr id="2051"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2052"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2053"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2054"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endParaRPr lang="en-US"/>
            </a:p>
          </p:txBody>
        </p:sp>
      </p:grpSp>
      <p:sp>
        <p:nvSpPr>
          <p:cNvPr id="2055"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7" name="Rectangle 9"/>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p>
        </p:txBody>
      </p:sp>
      <p:sp>
        <p:nvSpPr>
          <p:cNvPr id="2058" name="Rectangle 10"/>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r>
              <a:rPr lang="en-US"/>
              <a:t>MHS AP U. S. History</a:t>
            </a:r>
          </a:p>
        </p:txBody>
      </p:sp>
      <p:sp>
        <p:nvSpPr>
          <p:cNvPr id="2059" name="Rectangle 11"/>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4CC41B3C-B3DE-45DA-B72B-F93B8FF9CA61}" type="slidenum">
              <a:rPr lang="en-US"/>
              <a:pPr/>
              <a:t>‹#›</a:t>
            </a:fld>
            <a:endParaRPr lang="en-US"/>
          </a:p>
        </p:txBody>
      </p:sp>
      <p:sp>
        <p:nvSpPr>
          <p:cNvPr id="2060" name="Rectangle 12"/>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10"/>
          <p:cNvSpPr>
            <a:spLocks noGrp="1" noChangeArrowheads="1"/>
          </p:cNvSpPr>
          <p:nvPr>
            <p:ph type="ftr" sz="quarter" idx="3"/>
          </p:nvPr>
        </p:nvSpPr>
        <p:spPr/>
        <p:txBody>
          <a:bodyPr/>
          <a:lstStyle/>
          <a:p>
            <a:r>
              <a:rPr lang="en-US"/>
              <a:t>MHS AP U. S. History</a:t>
            </a:r>
          </a:p>
        </p:txBody>
      </p:sp>
      <p:sp>
        <p:nvSpPr>
          <p:cNvPr id="5" name="Rectangle 11"/>
          <p:cNvSpPr>
            <a:spLocks noGrp="1" noChangeArrowheads="1"/>
          </p:cNvSpPr>
          <p:nvPr>
            <p:ph type="sldNum" sz="quarter" idx="4"/>
          </p:nvPr>
        </p:nvSpPr>
        <p:spPr/>
        <p:txBody>
          <a:bodyPr/>
          <a:lstStyle/>
          <a:p>
            <a:fld id="{F2D3BB0B-BF34-4925-83D4-F2AA3C609756}" type="slidenum">
              <a:rPr lang="en-US"/>
              <a:pPr/>
              <a:t>1</a:t>
            </a:fld>
            <a:endParaRPr lang="en-US"/>
          </a:p>
        </p:txBody>
      </p:sp>
      <p:sp>
        <p:nvSpPr>
          <p:cNvPr id="26626" name="Rectangle 2"/>
          <p:cNvSpPr>
            <a:spLocks noGrp="1" noChangeArrowheads="1"/>
          </p:cNvSpPr>
          <p:nvPr>
            <p:ph type="ctrTitle"/>
          </p:nvPr>
        </p:nvSpPr>
        <p:spPr>
          <a:xfrm>
            <a:off x="685800" y="1752600"/>
            <a:ext cx="7772400" cy="1143000"/>
          </a:xfrm>
        </p:spPr>
        <p:txBody>
          <a:bodyPr/>
          <a:lstStyle/>
          <a:p>
            <a:r>
              <a:rPr lang="en-US" sz="7200" b="1"/>
              <a:t>Lesson 2</a:t>
            </a:r>
          </a:p>
        </p:txBody>
      </p:sp>
      <p:sp>
        <p:nvSpPr>
          <p:cNvPr id="26627" name="Rectangle 3"/>
          <p:cNvSpPr>
            <a:spLocks noGrp="1" noChangeArrowheads="1"/>
          </p:cNvSpPr>
          <p:nvPr>
            <p:ph type="subTitle" idx="1"/>
          </p:nvPr>
        </p:nvSpPr>
        <p:spPr>
          <a:xfrm>
            <a:off x="1371600" y="3429000"/>
            <a:ext cx="6400800" cy="1752600"/>
          </a:xfrm>
        </p:spPr>
        <p:txBody>
          <a:bodyPr/>
          <a:lstStyle/>
          <a:p>
            <a:r>
              <a:rPr lang="en-US" sz="4800" b="1" dirty="0">
                <a:solidFill>
                  <a:schemeClr val="tx2"/>
                </a:solidFill>
              </a:rPr>
              <a:t>The Thesis </a:t>
            </a:r>
            <a:r>
              <a:rPr lang="en-US" sz="4800" b="1" dirty="0" smtClean="0">
                <a:solidFill>
                  <a:schemeClr val="tx2"/>
                </a:solidFill>
              </a:rPr>
              <a:t>Sentence/Major Claim</a:t>
            </a:r>
            <a:endParaRPr lang="en-US" sz="4800"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664C7B34-D953-4DF1-A484-49DD88852EA5}" type="slidenum">
              <a:rPr lang="en-US"/>
              <a:pPr/>
              <a:t>10</a:t>
            </a:fld>
            <a:endParaRPr lang="en-US"/>
          </a:p>
        </p:txBody>
      </p:sp>
      <p:sp>
        <p:nvSpPr>
          <p:cNvPr id="36866" name="Rectangle 2"/>
          <p:cNvSpPr>
            <a:spLocks noGrp="1" noChangeArrowheads="1"/>
          </p:cNvSpPr>
          <p:nvPr>
            <p:ph type="title"/>
          </p:nvPr>
        </p:nvSpPr>
        <p:spPr/>
        <p:txBody>
          <a:bodyPr/>
          <a:lstStyle/>
          <a:p>
            <a:r>
              <a:rPr lang="en-US" b="1"/>
              <a:t>Concept Thesis</a:t>
            </a:r>
          </a:p>
        </p:txBody>
      </p:sp>
      <p:sp>
        <p:nvSpPr>
          <p:cNvPr id="36867" name="Rectangle 3"/>
          <p:cNvSpPr>
            <a:spLocks noGrp="1" noChangeArrowheads="1"/>
          </p:cNvSpPr>
          <p:nvPr>
            <p:ph type="body" idx="1"/>
          </p:nvPr>
        </p:nvSpPr>
        <p:spPr/>
        <p:txBody>
          <a:bodyPr/>
          <a:lstStyle/>
          <a:p>
            <a:pPr>
              <a:lnSpc>
                <a:spcPct val="90000"/>
              </a:lnSpc>
            </a:pPr>
            <a:r>
              <a:rPr lang="en-US"/>
              <a:t>Now that you have your opinion, you can write a sentence that is both complex and specific.</a:t>
            </a:r>
          </a:p>
          <a:p>
            <a:pPr>
              <a:lnSpc>
                <a:spcPct val="90000"/>
              </a:lnSpc>
            </a:pPr>
            <a:r>
              <a:rPr lang="en-US" b="1" i="1"/>
              <a:t>One way</a:t>
            </a:r>
            <a:r>
              <a:rPr lang="en-US"/>
              <a:t> of doing this is to write a sentence that begins with the word “although.”</a:t>
            </a:r>
          </a:p>
          <a:p>
            <a:pPr>
              <a:lnSpc>
                <a:spcPct val="90000"/>
              </a:lnSpc>
            </a:pPr>
            <a:r>
              <a:rPr lang="en-US"/>
              <a:t>This may seem odd, but recent AP grading rubrics award high scores only to essays that “address the complexity of the question.”</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B837D496-00BC-4D40-B719-988295FFF018}" type="slidenum">
              <a:rPr lang="en-US"/>
              <a:pPr/>
              <a:t>11</a:t>
            </a:fld>
            <a:endParaRPr lang="en-US"/>
          </a:p>
        </p:txBody>
      </p:sp>
      <p:sp>
        <p:nvSpPr>
          <p:cNvPr id="37890" name="Rectangle 2"/>
          <p:cNvSpPr>
            <a:spLocks noGrp="1" noChangeArrowheads="1"/>
          </p:cNvSpPr>
          <p:nvPr>
            <p:ph type="title"/>
          </p:nvPr>
        </p:nvSpPr>
        <p:spPr/>
        <p:txBody>
          <a:bodyPr/>
          <a:lstStyle/>
          <a:p>
            <a:r>
              <a:rPr lang="en-US"/>
              <a:t>Concept Thesis (continued)</a:t>
            </a:r>
          </a:p>
        </p:txBody>
      </p:sp>
      <p:sp>
        <p:nvSpPr>
          <p:cNvPr id="37891" name="Rectangle 3"/>
          <p:cNvSpPr>
            <a:spLocks noGrp="1" noChangeArrowheads="1"/>
          </p:cNvSpPr>
          <p:nvPr>
            <p:ph type="body" idx="1"/>
          </p:nvPr>
        </p:nvSpPr>
        <p:spPr>
          <a:xfrm>
            <a:off x="228600" y="1295400"/>
            <a:ext cx="8686800" cy="4800600"/>
          </a:xfrm>
        </p:spPr>
        <p:txBody>
          <a:bodyPr/>
          <a:lstStyle/>
          <a:p>
            <a:r>
              <a:rPr lang="en-US" dirty="0"/>
              <a:t>A thesis written like this may look like this:</a:t>
            </a:r>
          </a:p>
          <a:p>
            <a:pPr lvl="1"/>
            <a:r>
              <a:rPr lang="en-US" sz="3200" dirty="0"/>
              <a:t>Although this was a period of intense labor pressure, </a:t>
            </a:r>
            <a:r>
              <a:rPr lang="en-US" sz="3200" u="sng" dirty="0"/>
              <a:t>unions failed to make the lives and status of workers better</a:t>
            </a:r>
            <a:r>
              <a:rPr lang="en-US" sz="3200" dirty="0"/>
              <a:t>.</a:t>
            </a:r>
          </a:p>
          <a:p>
            <a:r>
              <a:rPr lang="en-US" dirty="0"/>
              <a:t>Or. . .</a:t>
            </a:r>
          </a:p>
          <a:p>
            <a:pPr lvl="1"/>
            <a:r>
              <a:rPr lang="en-US" sz="3200" dirty="0"/>
              <a:t>Although this period saw increased labor involvement, </a:t>
            </a:r>
            <a:r>
              <a:rPr lang="en-US" sz="3200" u="sng" dirty="0"/>
              <a:t>state and federal government antagonism kept unions from being effective</a:t>
            </a:r>
            <a:r>
              <a:rPr lang="en-US" sz="32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97CEEA91-46D6-4916-A916-5E1DD52685AF}" type="slidenum">
              <a:rPr lang="en-US"/>
              <a:pPr/>
              <a:t>12</a:t>
            </a:fld>
            <a:endParaRPr lang="en-US"/>
          </a:p>
        </p:txBody>
      </p:sp>
      <p:sp>
        <p:nvSpPr>
          <p:cNvPr id="38914" name="Rectangle 2"/>
          <p:cNvSpPr>
            <a:spLocks noGrp="1" noChangeArrowheads="1"/>
          </p:cNvSpPr>
          <p:nvPr>
            <p:ph type="title"/>
          </p:nvPr>
        </p:nvSpPr>
        <p:spPr/>
        <p:txBody>
          <a:bodyPr/>
          <a:lstStyle/>
          <a:p>
            <a:r>
              <a:rPr lang="en-US"/>
              <a:t>Concept Thesis (continued)</a:t>
            </a:r>
          </a:p>
        </p:txBody>
      </p:sp>
      <p:sp>
        <p:nvSpPr>
          <p:cNvPr id="38915" name="Rectangle 3"/>
          <p:cNvSpPr>
            <a:spLocks noGrp="1" noChangeArrowheads="1"/>
          </p:cNvSpPr>
          <p:nvPr>
            <p:ph type="body" idx="1"/>
          </p:nvPr>
        </p:nvSpPr>
        <p:spPr/>
        <p:txBody>
          <a:bodyPr/>
          <a:lstStyle/>
          <a:p>
            <a:r>
              <a:rPr lang="en-US"/>
              <a:t>This kind of thesis sentence sets you up from the very beginning to acknowledge “complexity” in the essay prompt.</a:t>
            </a:r>
          </a:p>
          <a:p>
            <a:r>
              <a:rPr lang="en-US"/>
              <a:t>Your opinion, your “answer” to the prompt, goes in the second half of this thesis, after the comma.  This is the point you are going to make, the destination at which you want the reader to arrive.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30C28A23-39E7-48EB-AD3F-FACA2B3840A9}" type="slidenum">
              <a:rPr lang="en-US"/>
              <a:pPr/>
              <a:t>13</a:t>
            </a:fld>
            <a:endParaRPr lang="en-US"/>
          </a:p>
        </p:txBody>
      </p:sp>
      <p:sp>
        <p:nvSpPr>
          <p:cNvPr id="44034" name="Rectangle 2"/>
          <p:cNvSpPr>
            <a:spLocks noGrp="1" noChangeArrowheads="1"/>
          </p:cNvSpPr>
          <p:nvPr>
            <p:ph type="title"/>
          </p:nvPr>
        </p:nvSpPr>
        <p:spPr/>
        <p:txBody>
          <a:bodyPr/>
          <a:lstStyle/>
          <a:p>
            <a:r>
              <a:rPr lang="en-US"/>
              <a:t>Organizational Thesis</a:t>
            </a:r>
          </a:p>
        </p:txBody>
      </p:sp>
      <p:sp>
        <p:nvSpPr>
          <p:cNvPr id="44035" name="Rectangle 3"/>
          <p:cNvSpPr>
            <a:spLocks noGrp="1" noChangeArrowheads="1"/>
          </p:cNvSpPr>
          <p:nvPr>
            <p:ph type="body" idx="1"/>
          </p:nvPr>
        </p:nvSpPr>
        <p:spPr>
          <a:xfrm>
            <a:off x="381000" y="1371600"/>
            <a:ext cx="8458200" cy="4724400"/>
          </a:xfrm>
        </p:spPr>
        <p:txBody>
          <a:bodyPr/>
          <a:lstStyle/>
          <a:p>
            <a:pPr>
              <a:lnSpc>
                <a:spcPct val="90000"/>
              </a:lnSpc>
            </a:pPr>
            <a:r>
              <a:rPr lang="en-US"/>
              <a:t>Another way of writing a clear thesis is to use an “organizational statement.”</a:t>
            </a:r>
          </a:p>
          <a:p>
            <a:pPr>
              <a:lnSpc>
                <a:spcPct val="90000"/>
              </a:lnSpc>
            </a:pPr>
            <a:r>
              <a:rPr lang="en-US"/>
              <a:t>This is a sentence that specifically mentions what will be the topics of the following body paragraphs.</a:t>
            </a:r>
          </a:p>
          <a:p>
            <a:pPr>
              <a:lnSpc>
                <a:spcPct val="90000"/>
              </a:lnSpc>
            </a:pPr>
            <a:r>
              <a:rPr lang="en-US"/>
              <a:t>Look at the prompt one more time:</a:t>
            </a:r>
          </a:p>
          <a:p>
            <a:pPr lvl="1">
              <a:lnSpc>
                <a:spcPct val="90000"/>
              </a:lnSpc>
            </a:pPr>
            <a:r>
              <a:rPr lang="en-US"/>
              <a:t>How successful was organized labor in improving the position of workers in the period from 1875 to 1900?  Analyze the factors that contributed to the level of success achieved.</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681E43ED-5360-4F93-B392-A04043561491}" type="slidenum">
              <a:rPr lang="en-US"/>
              <a:pPr/>
              <a:t>14</a:t>
            </a:fld>
            <a:endParaRPr lang="en-US"/>
          </a:p>
        </p:txBody>
      </p:sp>
      <p:sp>
        <p:nvSpPr>
          <p:cNvPr id="48130" name="Rectangle 2"/>
          <p:cNvSpPr>
            <a:spLocks noGrp="1" noChangeArrowheads="1"/>
          </p:cNvSpPr>
          <p:nvPr>
            <p:ph type="title"/>
          </p:nvPr>
        </p:nvSpPr>
        <p:spPr/>
        <p:txBody>
          <a:bodyPr/>
          <a:lstStyle/>
          <a:p>
            <a:r>
              <a:rPr lang="en-US" sz="4000"/>
              <a:t>Organizational Thesis (continued)</a:t>
            </a:r>
          </a:p>
        </p:txBody>
      </p:sp>
      <p:sp>
        <p:nvSpPr>
          <p:cNvPr id="48131" name="Rectangle 3"/>
          <p:cNvSpPr>
            <a:spLocks noGrp="1" noChangeArrowheads="1"/>
          </p:cNvSpPr>
          <p:nvPr>
            <p:ph type="body" idx="1"/>
          </p:nvPr>
        </p:nvSpPr>
        <p:spPr>
          <a:xfrm>
            <a:off x="609600" y="1295400"/>
            <a:ext cx="7848600" cy="4800600"/>
          </a:xfrm>
        </p:spPr>
        <p:txBody>
          <a:bodyPr/>
          <a:lstStyle/>
          <a:p>
            <a:r>
              <a:rPr lang="en-US">
                <a:effectLst/>
              </a:rPr>
              <a:t>Some essay prompts lend themselves to organizational thesis sentences.  For instance, consider the following prompt:</a:t>
            </a:r>
          </a:p>
          <a:p>
            <a:pPr lvl="1"/>
            <a:r>
              <a:rPr lang="en-US" sz="2400"/>
              <a:t>Analyze the factors that contributed to the success or failure of organized labor’s efforts to improve the position of workers during the period 1875 to 1900.</a:t>
            </a:r>
          </a:p>
          <a:p>
            <a:r>
              <a:rPr lang="en-US"/>
              <a:t>An organizational thesis for this prompt could specify which three things were going to be discussed without re-stating the prompt.</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9E727AD1-4DF3-4166-8B7E-F9C14371E376}" type="slidenum">
              <a:rPr lang="en-US"/>
              <a:pPr/>
              <a:t>15</a:t>
            </a:fld>
            <a:endParaRPr lang="en-US"/>
          </a:p>
        </p:txBody>
      </p:sp>
      <p:sp>
        <p:nvSpPr>
          <p:cNvPr id="45058" name="Rectangle 2"/>
          <p:cNvSpPr>
            <a:spLocks noGrp="1" noChangeArrowheads="1"/>
          </p:cNvSpPr>
          <p:nvPr>
            <p:ph type="title"/>
          </p:nvPr>
        </p:nvSpPr>
        <p:spPr/>
        <p:txBody>
          <a:bodyPr/>
          <a:lstStyle/>
          <a:p>
            <a:r>
              <a:rPr lang="en-US" sz="4000"/>
              <a:t>Organizational Thesis (continued)</a:t>
            </a:r>
          </a:p>
        </p:txBody>
      </p:sp>
      <p:sp>
        <p:nvSpPr>
          <p:cNvPr id="45059" name="Rectangle 3"/>
          <p:cNvSpPr>
            <a:spLocks noGrp="1" noChangeArrowheads="1"/>
          </p:cNvSpPr>
          <p:nvPr>
            <p:ph type="body" idx="1"/>
          </p:nvPr>
        </p:nvSpPr>
        <p:spPr>
          <a:xfrm>
            <a:off x="609600" y="1295400"/>
            <a:ext cx="7848600" cy="4800600"/>
          </a:xfrm>
        </p:spPr>
        <p:txBody>
          <a:bodyPr/>
          <a:lstStyle/>
          <a:p>
            <a:r>
              <a:rPr lang="en-US">
                <a:effectLst/>
              </a:rPr>
              <a:t>The following sentences specifically mention what will be the topic sentences of the next paragraphs.</a:t>
            </a:r>
          </a:p>
          <a:p>
            <a:pPr lvl="1"/>
            <a:r>
              <a:rPr lang="en-US">
                <a:effectLst/>
              </a:rPr>
              <a:t>Labor unions failed because they were confused in their goals and were aggressively opposed by both state and federal governments.</a:t>
            </a:r>
          </a:p>
          <a:p>
            <a:pPr lvl="1"/>
            <a:r>
              <a:rPr lang="en-US">
                <a:effectLst/>
              </a:rPr>
              <a:t>Organized labor unions were unsuccessful because they were not unified in their demands and were associated with radical European political groups.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MHS AP U. S. History</a:t>
            </a:r>
          </a:p>
        </p:txBody>
      </p:sp>
      <p:sp>
        <p:nvSpPr>
          <p:cNvPr id="4" name="Slide Number Placeholder 3"/>
          <p:cNvSpPr>
            <a:spLocks noGrp="1"/>
          </p:cNvSpPr>
          <p:nvPr>
            <p:ph type="sldNum" sz="quarter" idx="12"/>
          </p:nvPr>
        </p:nvSpPr>
        <p:spPr/>
        <p:txBody>
          <a:bodyPr/>
          <a:lstStyle/>
          <a:p>
            <a:fld id="{328F5F35-1ED6-4120-A113-CBB3BBBEBDC8}" type="slidenum">
              <a:rPr lang="en-US"/>
              <a:pPr/>
              <a:t>16</a:t>
            </a:fld>
            <a:endParaRPr lang="en-US"/>
          </a:p>
        </p:txBody>
      </p:sp>
      <p:sp>
        <p:nvSpPr>
          <p:cNvPr id="51204" name="Text Box 4"/>
          <p:cNvSpPr txBox="1">
            <a:spLocks noChangeArrowheads="1"/>
          </p:cNvSpPr>
          <p:nvPr/>
        </p:nvSpPr>
        <p:spPr bwMode="auto">
          <a:xfrm>
            <a:off x="914400" y="609600"/>
            <a:ext cx="7239000" cy="5273675"/>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sz="4000" b="1">
                <a:solidFill>
                  <a:schemeClr val="tx2"/>
                </a:solidFill>
              </a:rPr>
              <a:t>Whether you choose a concept thesis or an organizational thesis, this sentence will shape the first impression you make on the reader.  </a:t>
            </a:r>
          </a:p>
          <a:p>
            <a:pPr algn="ctr">
              <a:spcBef>
                <a:spcPct val="50000"/>
              </a:spcBef>
            </a:pPr>
            <a:r>
              <a:rPr lang="en-US" sz="4000" b="1">
                <a:solidFill>
                  <a:schemeClr val="tx2"/>
                </a:solidFill>
              </a:rPr>
              <a:t>Think carefully about your task and make sure your thesis addresses the prompt.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8C04E0AF-4837-4EB1-A7E1-4E9B7C9FF91E}" type="slidenum">
              <a:rPr lang="en-US"/>
              <a:pPr/>
              <a:t>17</a:t>
            </a:fld>
            <a:endParaRPr lang="en-US"/>
          </a:p>
        </p:txBody>
      </p:sp>
      <p:sp>
        <p:nvSpPr>
          <p:cNvPr id="39938" name="Rectangle 2"/>
          <p:cNvSpPr>
            <a:spLocks noGrp="1" noChangeArrowheads="1"/>
          </p:cNvSpPr>
          <p:nvPr>
            <p:ph type="title"/>
          </p:nvPr>
        </p:nvSpPr>
        <p:spPr/>
        <p:txBody>
          <a:bodyPr/>
          <a:lstStyle/>
          <a:p>
            <a:r>
              <a:rPr lang="en-US"/>
              <a:t>Tip #3</a:t>
            </a:r>
          </a:p>
        </p:txBody>
      </p:sp>
      <p:sp>
        <p:nvSpPr>
          <p:cNvPr id="39939" name="Rectangle 3"/>
          <p:cNvSpPr>
            <a:spLocks noGrp="1" noChangeArrowheads="1"/>
          </p:cNvSpPr>
          <p:nvPr>
            <p:ph type="body" idx="1"/>
          </p:nvPr>
        </p:nvSpPr>
        <p:spPr>
          <a:xfrm>
            <a:off x="304800" y="1295400"/>
            <a:ext cx="8610600" cy="4953000"/>
          </a:xfrm>
        </p:spPr>
        <p:txBody>
          <a:bodyPr/>
          <a:lstStyle/>
          <a:p>
            <a:r>
              <a:rPr lang="en-US"/>
              <a:t>Having written your thesis sentence, you are ready to put it into your essay introduction.  For most AP U. S. History essays, an introduction “paragraph” may only be two or three sentences in length.</a:t>
            </a:r>
          </a:p>
          <a:p>
            <a:r>
              <a:rPr lang="en-US"/>
              <a:t>The thesis sentence should be the last sentence in your introduction paragraph.</a:t>
            </a:r>
          </a:p>
          <a:p>
            <a:r>
              <a:rPr lang="en-US"/>
              <a:t>Take a step back from your thesis and write a general sentence that introduces the topic.</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638FA3F8-0F09-42DB-A887-3CA223E8C711}" type="slidenum">
              <a:rPr lang="en-US"/>
              <a:pPr/>
              <a:t>18</a:t>
            </a:fld>
            <a:endParaRPr lang="en-US"/>
          </a:p>
        </p:txBody>
      </p:sp>
      <p:sp>
        <p:nvSpPr>
          <p:cNvPr id="40962" name="Rectangle 2"/>
          <p:cNvSpPr>
            <a:spLocks noGrp="1" noChangeArrowheads="1"/>
          </p:cNvSpPr>
          <p:nvPr>
            <p:ph type="title"/>
          </p:nvPr>
        </p:nvSpPr>
        <p:spPr/>
        <p:txBody>
          <a:bodyPr/>
          <a:lstStyle/>
          <a:p>
            <a:r>
              <a:rPr lang="en-US"/>
              <a:t>Tip #3 (continued)</a:t>
            </a:r>
          </a:p>
        </p:txBody>
      </p:sp>
      <p:sp>
        <p:nvSpPr>
          <p:cNvPr id="40963" name="Rectangle 3"/>
          <p:cNvSpPr>
            <a:spLocks noGrp="1" noChangeArrowheads="1"/>
          </p:cNvSpPr>
          <p:nvPr>
            <p:ph type="body" idx="1"/>
          </p:nvPr>
        </p:nvSpPr>
        <p:spPr>
          <a:xfrm>
            <a:off x="304800" y="1295400"/>
            <a:ext cx="8610600" cy="4953000"/>
          </a:xfrm>
        </p:spPr>
        <p:txBody>
          <a:bodyPr/>
          <a:lstStyle/>
          <a:p>
            <a:pPr>
              <a:lnSpc>
                <a:spcPct val="90000"/>
              </a:lnSpc>
            </a:pPr>
            <a:r>
              <a:rPr lang="en-US"/>
              <a:t>The general topic of this prompt is the effectiveness of organized labor.</a:t>
            </a:r>
          </a:p>
          <a:p>
            <a:pPr>
              <a:lnSpc>
                <a:spcPct val="90000"/>
              </a:lnSpc>
            </a:pPr>
            <a:r>
              <a:rPr lang="en-US"/>
              <a:t>Using a </a:t>
            </a:r>
            <a:r>
              <a:rPr lang="en-US" b="1"/>
              <a:t>concept thesis</a:t>
            </a:r>
            <a:r>
              <a:rPr lang="en-US"/>
              <a:t> sentence, the introduction might look like this:</a:t>
            </a:r>
          </a:p>
          <a:p>
            <a:pPr lvl="1">
              <a:lnSpc>
                <a:spcPct val="90000"/>
              </a:lnSpc>
            </a:pPr>
            <a:r>
              <a:rPr lang="en-US"/>
              <a:t>American workers have organized to improve pay and working conditions since the earliest period of industrialization.  By the end of the 19</a:t>
            </a:r>
            <a:r>
              <a:rPr lang="en-US" baseline="30000"/>
              <a:t>th</a:t>
            </a:r>
            <a:r>
              <a:rPr lang="en-US"/>
              <a:t> century these unions made a major effort to make the lives of working people better. Although this was a period of intense labor pressure, unions failed to make the lives and status of workers better.</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05DE66D8-9980-4730-A076-9F64B68D68B8}" type="slidenum">
              <a:rPr lang="en-US"/>
              <a:pPr/>
              <a:t>19</a:t>
            </a:fld>
            <a:endParaRPr lang="en-US"/>
          </a:p>
        </p:txBody>
      </p:sp>
      <p:sp>
        <p:nvSpPr>
          <p:cNvPr id="50178" name="Rectangle 2"/>
          <p:cNvSpPr>
            <a:spLocks noGrp="1" noChangeArrowheads="1"/>
          </p:cNvSpPr>
          <p:nvPr>
            <p:ph type="title"/>
          </p:nvPr>
        </p:nvSpPr>
        <p:spPr/>
        <p:txBody>
          <a:bodyPr/>
          <a:lstStyle/>
          <a:p>
            <a:r>
              <a:rPr lang="en-US"/>
              <a:t>Tip #3 (continued)</a:t>
            </a:r>
          </a:p>
        </p:txBody>
      </p:sp>
      <p:sp>
        <p:nvSpPr>
          <p:cNvPr id="50179" name="Rectangle 3"/>
          <p:cNvSpPr>
            <a:spLocks noGrp="1" noChangeArrowheads="1"/>
          </p:cNvSpPr>
          <p:nvPr>
            <p:ph type="body" idx="1"/>
          </p:nvPr>
        </p:nvSpPr>
        <p:spPr>
          <a:xfrm>
            <a:off x="304800" y="1295400"/>
            <a:ext cx="8610600" cy="4953000"/>
          </a:xfrm>
        </p:spPr>
        <p:txBody>
          <a:bodyPr/>
          <a:lstStyle/>
          <a:p>
            <a:r>
              <a:rPr lang="en-US"/>
              <a:t>Using an </a:t>
            </a:r>
            <a:r>
              <a:rPr lang="en-US" b="1"/>
              <a:t>organizational thesis</a:t>
            </a:r>
            <a:r>
              <a:rPr lang="en-US"/>
              <a:t> sentences, the introduction might look like this:</a:t>
            </a:r>
          </a:p>
          <a:p>
            <a:pPr lvl="1"/>
            <a:r>
              <a:rPr lang="en-US"/>
              <a:t>American workers have organized to improve pay and working conditions since the earliest period of industrialization.  By the end of the 19</a:t>
            </a:r>
            <a:r>
              <a:rPr lang="en-US" baseline="30000"/>
              <a:t>th</a:t>
            </a:r>
            <a:r>
              <a:rPr lang="en-US"/>
              <a:t> century these unions made a major effort to make the lives of working people better.  They failed, however, since they were unclear in their demands and both state and federal governments used force to stop them.</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MHS AP U. S. History</a:t>
            </a:r>
          </a:p>
        </p:txBody>
      </p:sp>
      <p:sp>
        <p:nvSpPr>
          <p:cNvPr id="4" name="Slide Number Placeholder 3"/>
          <p:cNvSpPr>
            <a:spLocks noGrp="1"/>
          </p:cNvSpPr>
          <p:nvPr>
            <p:ph type="sldNum" sz="quarter" idx="12"/>
          </p:nvPr>
        </p:nvSpPr>
        <p:spPr/>
        <p:txBody>
          <a:bodyPr/>
          <a:lstStyle/>
          <a:p>
            <a:fld id="{F83C8460-8075-4631-A065-E08B58EACE81}" type="slidenum">
              <a:rPr lang="en-US"/>
              <a:pPr/>
              <a:t>2</a:t>
            </a:fld>
            <a:endParaRPr lang="en-US"/>
          </a:p>
        </p:txBody>
      </p:sp>
      <p:sp>
        <p:nvSpPr>
          <p:cNvPr id="28674" name="Text Box 1026"/>
          <p:cNvSpPr txBox="1">
            <a:spLocks noChangeArrowheads="1"/>
          </p:cNvSpPr>
          <p:nvPr/>
        </p:nvSpPr>
        <p:spPr bwMode="auto">
          <a:xfrm>
            <a:off x="838200" y="1600200"/>
            <a:ext cx="7772400" cy="34778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4400" dirty="0">
                <a:solidFill>
                  <a:schemeClr val="tx2"/>
                </a:solidFill>
              </a:rPr>
              <a:t>The thesis </a:t>
            </a:r>
            <a:r>
              <a:rPr lang="en-US" sz="4400" dirty="0" smtClean="0">
                <a:solidFill>
                  <a:schemeClr val="tx2"/>
                </a:solidFill>
              </a:rPr>
              <a:t>sentence/major claim </a:t>
            </a:r>
            <a:r>
              <a:rPr lang="en-US" sz="4400" dirty="0">
                <a:solidFill>
                  <a:schemeClr val="tx2"/>
                </a:solidFill>
              </a:rPr>
              <a:t>is the most important sentence in any essay.  It must be clear, properly structured, and in the correct place.</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A7020CF0-7EA0-4092-B177-35F3E3F167B6}" type="slidenum">
              <a:rPr lang="en-US"/>
              <a:pPr/>
              <a:t>20</a:t>
            </a:fld>
            <a:endParaRPr lang="en-US"/>
          </a:p>
        </p:txBody>
      </p:sp>
      <p:sp>
        <p:nvSpPr>
          <p:cNvPr id="41986" name="Rectangle 2"/>
          <p:cNvSpPr>
            <a:spLocks noGrp="1" noChangeArrowheads="1"/>
          </p:cNvSpPr>
          <p:nvPr>
            <p:ph type="title"/>
          </p:nvPr>
        </p:nvSpPr>
        <p:spPr/>
        <p:txBody>
          <a:bodyPr/>
          <a:lstStyle/>
          <a:p>
            <a:r>
              <a:rPr lang="en-US"/>
              <a:t>Tip #3 (continued)</a:t>
            </a:r>
          </a:p>
        </p:txBody>
      </p:sp>
      <p:sp>
        <p:nvSpPr>
          <p:cNvPr id="41987" name="Rectangle 3"/>
          <p:cNvSpPr>
            <a:spLocks noGrp="1" noChangeArrowheads="1"/>
          </p:cNvSpPr>
          <p:nvPr>
            <p:ph type="body" idx="1"/>
          </p:nvPr>
        </p:nvSpPr>
        <p:spPr>
          <a:xfrm>
            <a:off x="304800" y="1295400"/>
            <a:ext cx="8610600" cy="4953000"/>
          </a:xfrm>
        </p:spPr>
        <p:txBody>
          <a:bodyPr/>
          <a:lstStyle/>
          <a:p>
            <a:r>
              <a:rPr lang="en-US"/>
              <a:t>AP essay rubrics award high scores to essays that have “a clear, well-developed thesis” that is “focused on the prompt” and “guides the essay throughout.”</a:t>
            </a:r>
          </a:p>
          <a:p>
            <a:r>
              <a:rPr lang="en-US"/>
              <a:t>By clearly “answering” the prompt with your opinion, writing a strong thesis sentence, and putting it at the beginning of your essay, you do as much in two or three sentences as you can do to get yourself off to a great start.</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39595124-3173-47E1-B52F-51F45F4FB491}" type="slidenum">
              <a:rPr lang="en-US"/>
              <a:pPr/>
              <a:t>21</a:t>
            </a:fld>
            <a:endParaRPr lang="en-US"/>
          </a:p>
        </p:txBody>
      </p:sp>
      <p:sp>
        <p:nvSpPr>
          <p:cNvPr id="43010" name="Rectangle 2"/>
          <p:cNvSpPr>
            <a:spLocks noGrp="1" noChangeArrowheads="1"/>
          </p:cNvSpPr>
          <p:nvPr>
            <p:ph type="title"/>
          </p:nvPr>
        </p:nvSpPr>
        <p:spPr/>
        <p:txBody>
          <a:bodyPr/>
          <a:lstStyle/>
          <a:p>
            <a:r>
              <a:rPr lang="en-US"/>
              <a:t>Lesson 2 Summary</a:t>
            </a:r>
          </a:p>
        </p:txBody>
      </p:sp>
      <p:sp>
        <p:nvSpPr>
          <p:cNvPr id="43011" name="Rectangle 3"/>
          <p:cNvSpPr>
            <a:spLocks noGrp="1" noChangeArrowheads="1"/>
          </p:cNvSpPr>
          <p:nvPr>
            <p:ph type="body" idx="1"/>
          </p:nvPr>
        </p:nvSpPr>
        <p:spPr/>
        <p:txBody>
          <a:bodyPr/>
          <a:lstStyle/>
          <a:p>
            <a:r>
              <a:rPr lang="en-US"/>
              <a:t>A thesis is a single declarative sentence that “answers” the prompt with your opinion.</a:t>
            </a:r>
          </a:p>
          <a:p>
            <a:r>
              <a:rPr lang="en-US"/>
              <a:t>The thesis should address the complexity in the prompt.</a:t>
            </a:r>
          </a:p>
          <a:p>
            <a:r>
              <a:rPr lang="en-US"/>
              <a:t>The thesis should be carefully crafted to fit the demands of the specific essay prompt.</a:t>
            </a:r>
          </a:p>
          <a:p>
            <a:r>
              <a:rPr lang="en-US"/>
              <a:t>The thesis should be the last sentence in the introduction paragraph.</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E3E5C25C-A53B-412C-B1FF-16C289ACD927}" type="slidenum">
              <a:rPr lang="en-US"/>
              <a:pPr/>
              <a:t>3</a:t>
            </a:fld>
            <a:endParaRPr lang="en-US"/>
          </a:p>
        </p:txBody>
      </p:sp>
      <p:sp>
        <p:nvSpPr>
          <p:cNvPr id="31746" name="Rectangle 1026"/>
          <p:cNvSpPr>
            <a:spLocks noGrp="1" noChangeArrowheads="1"/>
          </p:cNvSpPr>
          <p:nvPr>
            <p:ph type="title"/>
          </p:nvPr>
        </p:nvSpPr>
        <p:spPr/>
        <p:txBody>
          <a:bodyPr/>
          <a:lstStyle/>
          <a:p>
            <a:r>
              <a:rPr lang="en-US" sz="4800" dirty="0"/>
              <a:t>A </a:t>
            </a:r>
            <a:r>
              <a:rPr lang="en-US" sz="4800" dirty="0" smtClean="0"/>
              <a:t>thesis sentence is</a:t>
            </a:r>
            <a:r>
              <a:rPr lang="en-US" sz="4800" dirty="0"/>
              <a:t>. . .</a:t>
            </a:r>
          </a:p>
        </p:txBody>
      </p:sp>
      <p:sp>
        <p:nvSpPr>
          <p:cNvPr id="31747" name="Rectangle 1027"/>
          <p:cNvSpPr>
            <a:spLocks noGrp="1" noChangeArrowheads="1"/>
          </p:cNvSpPr>
          <p:nvPr>
            <p:ph type="body" idx="1"/>
          </p:nvPr>
        </p:nvSpPr>
        <p:spPr>
          <a:xfrm>
            <a:off x="304800" y="1641475"/>
            <a:ext cx="8534400" cy="4530725"/>
          </a:xfrm>
        </p:spPr>
        <p:txBody>
          <a:bodyPr/>
          <a:lstStyle/>
          <a:p>
            <a:r>
              <a:rPr lang="en-US" sz="4000"/>
              <a:t>A single</a:t>
            </a:r>
          </a:p>
          <a:p>
            <a:r>
              <a:rPr lang="en-US" sz="4000"/>
              <a:t>Declaratory sentence</a:t>
            </a:r>
          </a:p>
          <a:p>
            <a:r>
              <a:rPr lang="en-US" sz="4000"/>
              <a:t>That “answers” the prompt</a:t>
            </a:r>
          </a:p>
          <a:p>
            <a:r>
              <a:rPr lang="en-US" sz="4000"/>
              <a:t>With a clearly and simply stated opinion</a:t>
            </a:r>
          </a:p>
          <a:p>
            <a:r>
              <a:rPr lang="en-US" sz="4000"/>
              <a:t>That does not restate the prompt.</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F55A942B-FA8A-4A11-9949-EF9DBCC69305}" type="slidenum">
              <a:rPr lang="en-US"/>
              <a:pPr/>
              <a:t>4</a:t>
            </a:fld>
            <a:endParaRPr lang="en-US"/>
          </a:p>
        </p:txBody>
      </p:sp>
      <p:sp>
        <p:nvSpPr>
          <p:cNvPr id="32770" name="Rectangle 2"/>
          <p:cNvSpPr>
            <a:spLocks noGrp="1" noChangeArrowheads="1"/>
          </p:cNvSpPr>
          <p:nvPr>
            <p:ph type="title"/>
          </p:nvPr>
        </p:nvSpPr>
        <p:spPr/>
        <p:txBody>
          <a:bodyPr/>
          <a:lstStyle/>
          <a:p>
            <a:r>
              <a:rPr lang="en-US"/>
              <a:t>Tip #1</a:t>
            </a:r>
          </a:p>
        </p:txBody>
      </p:sp>
      <p:sp>
        <p:nvSpPr>
          <p:cNvPr id="32771" name="Rectangle 3"/>
          <p:cNvSpPr>
            <a:spLocks noGrp="1" noChangeArrowheads="1"/>
          </p:cNvSpPr>
          <p:nvPr>
            <p:ph type="body" idx="1"/>
          </p:nvPr>
        </p:nvSpPr>
        <p:spPr/>
        <p:txBody>
          <a:bodyPr/>
          <a:lstStyle/>
          <a:p>
            <a:pPr>
              <a:lnSpc>
                <a:spcPct val="90000"/>
              </a:lnSpc>
            </a:pPr>
            <a:r>
              <a:rPr lang="en-US"/>
              <a:t>After reading the whole prompt, marking the verbs and conjunctions, and sketching out how you intend to proceed. . .</a:t>
            </a:r>
          </a:p>
          <a:p>
            <a:pPr>
              <a:lnSpc>
                <a:spcPct val="90000"/>
              </a:lnSpc>
            </a:pPr>
            <a:r>
              <a:rPr lang="en-US"/>
              <a:t>Answer the prompt in a simple sentence.</a:t>
            </a:r>
          </a:p>
          <a:p>
            <a:pPr>
              <a:lnSpc>
                <a:spcPct val="90000"/>
              </a:lnSpc>
            </a:pPr>
            <a:r>
              <a:rPr lang="en-US"/>
              <a:t>For instance, consider this DBQ prompt:</a:t>
            </a:r>
          </a:p>
          <a:p>
            <a:pPr lvl="1">
              <a:lnSpc>
                <a:spcPct val="90000"/>
              </a:lnSpc>
            </a:pPr>
            <a:r>
              <a:rPr lang="en-US"/>
              <a:t>How successful was organized labor in improving the position of workers in the period from 1875 to 1900?  Analyze the factors that contributed to the level of success achieved.</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1CA98260-E831-4809-ABD9-FDDD4A372510}" type="slidenum">
              <a:rPr lang="en-US"/>
              <a:pPr/>
              <a:t>5</a:t>
            </a:fld>
            <a:endParaRPr lang="en-US"/>
          </a:p>
        </p:txBody>
      </p:sp>
      <p:sp>
        <p:nvSpPr>
          <p:cNvPr id="33794" name="Rectangle 2"/>
          <p:cNvSpPr>
            <a:spLocks noGrp="1" noChangeArrowheads="1"/>
          </p:cNvSpPr>
          <p:nvPr>
            <p:ph type="title"/>
          </p:nvPr>
        </p:nvSpPr>
        <p:spPr/>
        <p:txBody>
          <a:bodyPr/>
          <a:lstStyle/>
          <a:p>
            <a:r>
              <a:rPr lang="en-US"/>
              <a:t>Tip #1 (continued)</a:t>
            </a:r>
          </a:p>
        </p:txBody>
      </p:sp>
      <p:sp>
        <p:nvSpPr>
          <p:cNvPr id="33795" name="Rectangle 3"/>
          <p:cNvSpPr>
            <a:spLocks noGrp="1" noChangeArrowheads="1"/>
          </p:cNvSpPr>
          <p:nvPr>
            <p:ph type="body" idx="1"/>
          </p:nvPr>
        </p:nvSpPr>
        <p:spPr>
          <a:xfrm>
            <a:off x="304800" y="1371600"/>
            <a:ext cx="8534400" cy="4724400"/>
          </a:xfrm>
        </p:spPr>
        <p:txBody>
          <a:bodyPr/>
          <a:lstStyle/>
          <a:p>
            <a:r>
              <a:rPr lang="en-US" sz="2800"/>
              <a:t>What do you think about this prompt?</a:t>
            </a:r>
          </a:p>
          <a:p>
            <a:pPr lvl="1"/>
            <a:r>
              <a:rPr lang="en-US" sz="2400"/>
              <a:t>Were labor unions successful in improving working conditions and the power of working people during this time?</a:t>
            </a:r>
          </a:p>
          <a:p>
            <a:pPr lvl="1"/>
            <a:r>
              <a:rPr lang="en-US" sz="2400"/>
              <a:t>At the end of the period had the lives of working people substantially improved due to organized labor?</a:t>
            </a:r>
          </a:p>
          <a:p>
            <a:pPr lvl="1"/>
            <a:r>
              <a:rPr lang="en-US" sz="2400"/>
              <a:t>What factors caused or stopped improvement from happening?</a:t>
            </a:r>
          </a:p>
          <a:p>
            <a:r>
              <a:rPr lang="en-US" sz="2800"/>
              <a:t>YOUR OPINION IS ESSENTIAL!</a:t>
            </a:r>
          </a:p>
          <a:p>
            <a:r>
              <a:rPr lang="en-US" sz="2800"/>
              <a:t>And your opinion must be clear. </a:t>
            </a:r>
          </a:p>
          <a:p>
            <a:r>
              <a:rPr lang="en-US" sz="2800"/>
              <a:t>So. .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D00336A8-2BA8-4322-9B7A-CA6CB74195AB}" type="slidenum">
              <a:rPr lang="en-US"/>
              <a:pPr/>
              <a:t>6</a:t>
            </a:fld>
            <a:endParaRPr lang="en-US"/>
          </a:p>
        </p:txBody>
      </p:sp>
      <p:sp>
        <p:nvSpPr>
          <p:cNvPr id="34818" name="Rectangle 2"/>
          <p:cNvSpPr>
            <a:spLocks noGrp="1" noChangeArrowheads="1"/>
          </p:cNvSpPr>
          <p:nvPr>
            <p:ph type="title"/>
          </p:nvPr>
        </p:nvSpPr>
        <p:spPr/>
        <p:txBody>
          <a:bodyPr/>
          <a:lstStyle/>
          <a:p>
            <a:r>
              <a:rPr lang="en-US"/>
              <a:t>Tip #1 (continued)</a:t>
            </a:r>
          </a:p>
        </p:txBody>
      </p:sp>
      <p:sp>
        <p:nvSpPr>
          <p:cNvPr id="34819" name="Rectangle 3"/>
          <p:cNvSpPr>
            <a:spLocks noGrp="1" noChangeArrowheads="1"/>
          </p:cNvSpPr>
          <p:nvPr>
            <p:ph type="body" idx="1"/>
          </p:nvPr>
        </p:nvSpPr>
        <p:spPr>
          <a:xfrm>
            <a:off x="381000" y="1447800"/>
            <a:ext cx="8458200" cy="4648200"/>
          </a:xfrm>
        </p:spPr>
        <p:txBody>
          <a:bodyPr/>
          <a:lstStyle/>
          <a:p>
            <a:pPr>
              <a:lnSpc>
                <a:spcPct val="90000"/>
              </a:lnSpc>
            </a:pPr>
            <a:r>
              <a:rPr lang="en-US"/>
              <a:t>Let’s say that you think this time period was not a period of labor success.</a:t>
            </a:r>
          </a:p>
          <a:p>
            <a:pPr>
              <a:lnSpc>
                <a:spcPct val="90000"/>
              </a:lnSpc>
            </a:pPr>
            <a:r>
              <a:rPr lang="en-US"/>
              <a:t>Write a simple statement that answers the prompt with your opinion.  Like this. . .</a:t>
            </a:r>
          </a:p>
          <a:p>
            <a:pPr lvl="1">
              <a:lnSpc>
                <a:spcPct val="90000"/>
              </a:lnSpc>
            </a:pPr>
            <a:r>
              <a:rPr lang="en-US"/>
              <a:t>Labor unions failed to improve the condition of working people at the end of the 19</a:t>
            </a:r>
            <a:r>
              <a:rPr lang="en-US" baseline="30000"/>
              <a:t>th</a:t>
            </a:r>
            <a:r>
              <a:rPr lang="en-US"/>
              <a:t> century.</a:t>
            </a:r>
          </a:p>
          <a:p>
            <a:pPr>
              <a:lnSpc>
                <a:spcPct val="90000"/>
              </a:lnSpc>
            </a:pPr>
            <a:r>
              <a:rPr lang="en-US"/>
              <a:t>Or. . .</a:t>
            </a:r>
          </a:p>
          <a:p>
            <a:pPr lvl="1">
              <a:lnSpc>
                <a:spcPct val="90000"/>
              </a:lnSpc>
            </a:pPr>
            <a:r>
              <a:rPr lang="en-US"/>
              <a:t>Government antagonism to labor unions kept them from effectively helping working people during this period.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7347672C-61E0-49A0-8AD9-93285B2251CA}" type="slidenum">
              <a:rPr lang="en-US"/>
              <a:pPr/>
              <a:t>7</a:t>
            </a:fld>
            <a:endParaRPr lang="en-US"/>
          </a:p>
        </p:txBody>
      </p:sp>
      <p:sp>
        <p:nvSpPr>
          <p:cNvPr id="35842" name="Rectangle 2"/>
          <p:cNvSpPr>
            <a:spLocks noGrp="1" noChangeArrowheads="1"/>
          </p:cNvSpPr>
          <p:nvPr>
            <p:ph type="title"/>
          </p:nvPr>
        </p:nvSpPr>
        <p:spPr/>
        <p:txBody>
          <a:bodyPr/>
          <a:lstStyle/>
          <a:p>
            <a:r>
              <a:rPr lang="en-US"/>
              <a:t>Tip #1 (continued)</a:t>
            </a:r>
          </a:p>
        </p:txBody>
      </p:sp>
      <p:sp>
        <p:nvSpPr>
          <p:cNvPr id="35843" name="Rectangle 3"/>
          <p:cNvSpPr>
            <a:spLocks noGrp="1" noChangeArrowheads="1"/>
          </p:cNvSpPr>
          <p:nvPr>
            <p:ph type="body" idx="1"/>
          </p:nvPr>
        </p:nvSpPr>
        <p:spPr>
          <a:xfrm>
            <a:off x="381000" y="1447800"/>
            <a:ext cx="8458200" cy="4648200"/>
          </a:xfrm>
        </p:spPr>
        <p:txBody>
          <a:bodyPr/>
          <a:lstStyle/>
          <a:p>
            <a:r>
              <a:rPr lang="en-US"/>
              <a:t>It’s extremely important to get your thinking clearly into a simple “answer” to the prompt.</a:t>
            </a:r>
          </a:p>
          <a:p>
            <a:r>
              <a:rPr lang="en-US"/>
              <a:t>Do NOT restate the wording of the prompt.</a:t>
            </a:r>
          </a:p>
          <a:p>
            <a:pPr lvl="1"/>
            <a:r>
              <a:rPr lang="en-US" sz="3200"/>
              <a:t>Rather than “the time period 1875 to 1900,” write “the last decades of the 19</a:t>
            </a:r>
            <a:r>
              <a:rPr lang="en-US" sz="3200" baseline="30000"/>
              <a:t>th</a:t>
            </a:r>
            <a:r>
              <a:rPr lang="en-US" sz="3200"/>
              <a:t> century” or “the three decades following the Civil War.”</a:t>
            </a:r>
          </a:p>
          <a:p>
            <a:pPr lvl="1"/>
            <a:r>
              <a:rPr lang="en-US" sz="3200"/>
              <a:t>Rather than “organized labor,” refer to labor unions.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17CA9813-AD7B-4640-8004-B83E7EF870F7}" type="slidenum">
              <a:rPr lang="en-US"/>
              <a:pPr/>
              <a:t>8</a:t>
            </a:fld>
            <a:endParaRPr lang="en-US"/>
          </a:p>
        </p:txBody>
      </p:sp>
      <p:sp>
        <p:nvSpPr>
          <p:cNvPr id="46082" name="Rectangle 2"/>
          <p:cNvSpPr>
            <a:spLocks noGrp="1" noChangeArrowheads="1"/>
          </p:cNvSpPr>
          <p:nvPr>
            <p:ph type="title"/>
          </p:nvPr>
        </p:nvSpPr>
        <p:spPr/>
        <p:txBody>
          <a:bodyPr/>
          <a:lstStyle/>
          <a:p>
            <a:r>
              <a:rPr lang="en-US"/>
              <a:t>Choosing a thesis structure</a:t>
            </a:r>
          </a:p>
        </p:txBody>
      </p:sp>
      <p:sp>
        <p:nvSpPr>
          <p:cNvPr id="46083" name="Rectangle 3"/>
          <p:cNvSpPr>
            <a:spLocks noGrp="1" noChangeArrowheads="1"/>
          </p:cNvSpPr>
          <p:nvPr>
            <p:ph type="body" idx="1"/>
          </p:nvPr>
        </p:nvSpPr>
        <p:spPr/>
        <p:txBody>
          <a:bodyPr/>
          <a:lstStyle/>
          <a:p>
            <a:r>
              <a:rPr lang="en-US"/>
              <a:t>The key to writing a clear, strong thesis is to “answer” or address the prompt with your opinion clearly in front of you.</a:t>
            </a:r>
          </a:p>
          <a:p>
            <a:r>
              <a:rPr lang="en-US"/>
              <a:t>They you need to decide what shape your thesis sentence should take.</a:t>
            </a:r>
          </a:p>
          <a:p>
            <a:r>
              <a:rPr lang="en-US"/>
              <a:t>Your thesis will provide the reader’s first and guiding impression.  Give great care with this sentence!</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MHS AP U. S. History</a:t>
            </a:r>
          </a:p>
        </p:txBody>
      </p:sp>
      <p:sp>
        <p:nvSpPr>
          <p:cNvPr id="5" name="Slide Number Placeholder 5"/>
          <p:cNvSpPr>
            <a:spLocks noGrp="1"/>
          </p:cNvSpPr>
          <p:nvPr>
            <p:ph type="sldNum" sz="quarter" idx="12"/>
          </p:nvPr>
        </p:nvSpPr>
        <p:spPr/>
        <p:txBody>
          <a:bodyPr/>
          <a:lstStyle/>
          <a:p>
            <a:fld id="{A9B634DF-81E4-400E-B01F-41433B382BA0}" type="slidenum">
              <a:rPr lang="en-US"/>
              <a:pPr/>
              <a:t>9</a:t>
            </a:fld>
            <a:endParaRPr lang="en-US"/>
          </a:p>
        </p:txBody>
      </p:sp>
      <p:sp>
        <p:nvSpPr>
          <p:cNvPr id="47106" name="Rectangle 2"/>
          <p:cNvSpPr>
            <a:spLocks noGrp="1" noChangeArrowheads="1"/>
          </p:cNvSpPr>
          <p:nvPr>
            <p:ph type="title"/>
          </p:nvPr>
        </p:nvSpPr>
        <p:spPr/>
        <p:txBody>
          <a:bodyPr/>
          <a:lstStyle/>
          <a:p>
            <a:r>
              <a:rPr lang="en-US" sz="4000"/>
              <a:t>Choosing a thesis structure (continued)</a:t>
            </a:r>
          </a:p>
        </p:txBody>
      </p:sp>
      <p:sp>
        <p:nvSpPr>
          <p:cNvPr id="47107" name="Rectangle 3"/>
          <p:cNvSpPr>
            <a:spLocks noGrp="1" noChangeArrowheads="1"/>
          </p:cNvSpPr>
          <p:nvPr>
            <p:ph type="body" idx="1"/>
          </p:nvPr>
        </p:nvSpPr>
        <p:spPr>
          <a:xfrm>
            <a:off x="685800" y="1676400"/>
            <a:ext cx="7772400" cy="4454525"/>
          </a:xfrm>
        </p:spPr>
        <p:txBody>
          <a:bodyPr/>
          <a:lstStyle/>
          <a:p>
            <a:pPr marL="609600" indent="-609600">
              <a:buFont typeface="Wingdings" pitchFamily="2" charset="2"/>
              <a:buNone/>
            </a:pPr>
            <a:r>
              <a:rPr lang="en-US" sz="4000"/>
              <a:t>Two excellent ways of writing thesis sentences are</a:t>
            </a:r>
          </a:p>
          <a:p>
            <a:pPr marL="990600" lvl="1" indent="-533400">
              <a:buFontTx/>
              <a:buAutoNum type="arabicPeriod"/>
            </a:pPr>
            <a:r>
              <a:rPr lang="en-US" sz="3600"/>
              <a:t>A concept thesis.</a:t>
            </a:r>
          </a:p>
          <a:p>
            <a:pPr marL="990600" lvl="1" indent="-533400">
              <a:buFontTx/>
              <a:buAutoNum type="arabicPeriod"/>
            </a:pPr>
            <a:r>
              <a:rPr lang="en-US" sz="3600"/>
              <a:t>An organizational thesis.  Sometimes this last is known as an organizational statement.</a:t>
            </a:r>
          </a:p>
          <a:p>
            <a:pPr marL="609600" indent="-609600">
              <a:buFont typeface="Wingdings" pitchFamily="2" charset="2"/>
              <a:buNone/>
            </a:pPr>
            <a:endParaRPr lang="en-US" sz="4000"/>
          </a:p>
        </p:txBody>
      </p:sp>
    </p:spTree>
  </p:cSld>
  <p:clrMapOvr>
    <a:masterClrMapping/>
  </p:clrMapOvr>
</p:sld>
</file>

<file path=ppt/theme/theme1.xml><?xml version="1.0" encoding="utf-8"?>
<a:theme xmlns:a="http://schemas.openxmlformats.org/drawingml/2006/main" name="Blue Diagonal">
  <a:themeElements>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Blue Diag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 Diagonal.pot</Template>
  <TotalTime>277</TotalTime>
  <Words>1480</Words>
  <Application>Microsoft Macintosh PowerPoint</Application>
  <PresentationFormat>On-screen Show (4:3)</PresentationFormat>
  <Paragraphs>129</Paragraphs>
  <Slides>21</Slides>
  <Notes>0</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Blue Diagonal</vt:lpstr>
      <vt:lpstr>Lesson 2</vt:lpstr>
      <vt:lpstr>Slide 2</vt:lpstr>
      <vt:lpstr>A thesis sentence is. . .</vt:lpstr>
      <vt:lpstr>Tip #1</vt:lpstr>
      <vt:lpstr>Tip #1 (continued)</vt:lpstr>
      <vt:lpstr>Tip #1 (continued)</vt:lpstr>
      <vt:lpstr>Tip #1 (continued)</vt:lpstr>
      <vt:lpstr>Choosing a thesis structure</vt:lpstr>
      <vt:lpstr>Choosing a thesis structure (continued)</vt:lpstr>
      <vt:lpstr>Concept Thesis</vt:lpstr>
      <vt:lpstr>Concept Thesis (continued)</vt:lpstr>
      <vt:lpstr>Concept Thesis (continued)</vt:lpstr>
      <vt:lpstr>Organizational Thesis</vt:lpstr>
      <vt:lpstr>Organizational Thesis (continued)</vt:lpstr>
      <vt:lpstr>Organizational Thesis (continued)</vt:lpstr>
      <vt:lpstr>Slide 16</vt:lpstr>
      <vt:lpstr>Tip #3</vt:lpstr>
      <vt:lpstr>Tip #3 (continued)</vt:lpstr>
      <vt:lpstr>Tip #3 (continued)</vt:lpstr>
      <vt:lpstr>Tip #3 (continued)</vt:lpstr>
      <vt:lpstr>Lesson 2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dc:title>
  <dc:creator>Keith Wood</dc:creator>
  <cp:lastModifiedBy>default</cp:lastModifiedBy>
  <cp:revision>39</cp:revision>
  <cp:lastPrinted>1601-01-01T00:00:00Z</cp:lastPrinted>
  <dcterms:created xsi:type="dcterms:W3CDTF">2016-10-03T18:06:43Z</dcterms:created>
  <dcterms:modified xsi:type="dcterms:W3CDTF">2016-10-03T18:07:01Z</dcterms:modified>
</cp:coreProperties>
</file>